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Comfortaa"/>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omfortaa-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MInority Teens lack </a:t>
            </a:r>
            <a:r>
              <a:rPr lang="en"/>
              <a:t>resources</a:t>
            </a:r>
            <a:r>
              <a:rPr lang="en"/>
              <a:t> , educational </a:t>
            </a:r>
            <a:r>
              <a:rPr lang="en"/>
              <a:t>opportunities</a:t>
            </a:r>
            <a:r>
              <a:rPr lang="en"/>
              <a:t> and support With the te</a:t>
            </a:r>
            <a:r>
              <a:rPr lang="en"/>
              <a:t>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a5603da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a5603da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 Talk about encrypting usernames and passwords and storing them through database tools such as SQL. Additionally, we will also use a double </a:t>
            </a:r>
            <a:r>
              <a:rPr lang="en"/>
              <a:t>authentication</a:t>
            </a:r>
            <a:r>
              <a:rPr lang="en"/>
              <a:t> software called Duo because your </a:t>
            </a:r>
            <a:r>
              <a:rPr lang="en"/>
              <a:t>security</a:t>
            </a:r>
            <a:r>
              <a:rPr lang="en"/>
              <a:t> is one of our top concerns that we understand. Through Duo, we will send a push verification to ur phone to confirm so that we can know it is actually you logging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Algorithms - Through the use of unique Algorithms with the help of machine learning we can help connect Yumi learn people’s personalities and match them with the best mentor mentee relationship based on the results from the </a:t>
            </a:r>
            <a:r>
              <a:rPr lang="en"/>
              <a:t>questionnaire</a:t>
            </a:r>
            <a:r>
              <a:rPr lang="en"/>
              <a:t> quizzes given by the users and the mentors.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Support - At your convinence we also have a 24/7 customer support group to help enable and guide you through dreams and help better you lives and give you more </a:t>
            </a:r>
            <a:r>
              <a:rPr lang="en"/>
              <a:t>opportunities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b68a9ee9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b68a9ee9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b68a9ee9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b68a9ee9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a5603da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a5603d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68c065077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68c065077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a5603da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a5603da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spread the word about us in the best ways possible, so we plan to partner with Indy Women in Tech, TechPoint and WorkOne. Indy WiT is an organisation that helps and connects women interested in tech jobs, specifically minorities. WorkOne works to help people in need of jobs find jobs. Since these two organisations have the same passions as us, it just makes sense that we would work with them to get more high school minority girls interested in our app. In addition to this, we will be working with high school and university advisors and teachers, since we know that they are the ones with the biggest impact on students. Teacher-student bonds are unique and we know that in order to get students involved, we need to get teachers involved. Through our partnerships, we plan to get users connected with mentorships, job shadow </a:t>
            </a:r>
            <a:r>
              <a:rPr lang="en"/>
              <a:t>opportunities</a:t>
            </a:r>
            <a:r>
              <a:rPr lang="en"/>
              <a:t>, support and encouragement when they need it, and experience in the tech field that will ultimately give their resume a big boost and help them get the tech jobs they are interested 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a5603dab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a5603dab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know some thoughts from individuals with much more knowledge and experience in this than we have, so we talked to Ariel Crawley, an employee at Indy WiT who is involved with community engagement. She was totally on board with our idea and completely agreed that we were working on something important. She said that, “Empowering but encouraging these students and even giving them a little push to move forward is important in the long run.” Ariel really helped us enforce the idea that it is vital to get minority women involved in tech jobs early on so that they will see a place for themselves there and we will have more diversity in tech jobs in the future.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a5603dab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a5603dab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a look at our potential finances, we estimate that we will be paying about $30,000 per year to start the app and keep it running. We looked at the initial program and labour fees, which would go to about $2000. Moving on to our monthly expenses, labour and technology costs will come to about $850/month. Monthly marketing costs, which would include digital advertising and in-person events and swag, come to about $1550/month, assuming 5% of people who see our social media posts interact with them and click on them, and assuming we are charged $1/click. With a little extra financial wiggle room for any other expenses, that comes to about 30,000 a year. We intend to use any sponsorships, advertisements, and any grants we may receive to afford this $30,000/year.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a5603dab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a5603dab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best sources of marketing will be social media and school events, since those are the two things that all minority high school girls as well as their teachers have in common. According to ABC news, most high school girls report spending more than 3 hours a day on their phone, and specifically on social media. We can use this to our advantage! TikTok, Snapchat, Facebook, and Instagram algorithms allow users to see advertisements and posts related to things they like and are interested in, in addition to related to their demographic. We will be doing social media advertisements, aiming them towards high school age minority girls (age 15-18) to make sure they see us. We also want to attend school college and job fairs with some flyers, free food, and swag to get students and even teachers as excited as we are about Yumi.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pptmon.com/" TargetMode="External"/><Relationship Id="rId3" Type="http://schemas.openxmlformats.org/officeDocument/2006/relationships/image" Target="../media/image1.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png"/><Relationship Id="rId7"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50" name="Shape 50"/>
        <p:cNvGrpSpPr/>
        <p:nvPr/>
      </p:nvGrpSpPr>
      <p:grpSpPr>
        <a:xfrm>
          <a:off x="0" y="0"/>
          <a:ext cx="0" cy="0"/>
          <a:chOff x="0" y="0"/>
          <a:chExt cx="0" cy="0"/>
        </a:xfrm>
      </p:grpSpPr>
      <p:pic>
        <p:nvPicPr>
          <p:cNvPr id="51" name="Google Shape;51;p13">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52" name="Google Shape;52;p13">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Presentation template by</a:t>
            </a:r>
            <a:endParaRPr b="0" i="0" sz="800" u="none" cap="none" strike="noStrike">
              <a:solidFill>
                <a:schemeClr val="dk1"/>
              </a:solidFill>
              <a:latin typeface="Arial"/>
              <a:ea typeface="Arial"/>
              <a:cs typeface="Arial"/>
              <a:sym typeface="Arial"/>
            </a:endParaRPr>
          </a:p>
        </p:txBody>
      </p:sp>
      <p:pic>
        <p:nvPicPr>
          <p:cNvPr id="53" name="Google Shape;53;p13"/>
          <p:cNvPicPr preferRelativeResize="0"/>
          <p:nvPr/>
        </p:nvPicPr>
        <p:blipFill rotWithShape="1">
          <a:blip r:embed="rId6">
            <a:alphaModFix/>
          </a:blip>
          <a:srcRect b="0" l="56827" r="0" t="17245"/>
          <a:stretch/>
        </p:blipFill>
        <p:spPr>
          <a:xfrm rot="-5400000">
            <a:off x="595408" y="1826781"/>
            <a:ext cx="2721311" cy="3912126"/>
          </a:xfrm>
          <a:prstGeom prst="rect">
            <a:avLst/>
          </a:prstGeom>
          <a:noFill/>
          <a:ln>
            <a:noFill/>
          </a:ln>
        </p:spPr>
      </p:pic>
      <p:pic>
        <p:nvPicPr>
          <p:cNvPr id="54" name="Google Shape;54;p13"/>
          <p:cNvPicPr preferRelativeResize="0"/>
          <p:nvPr/>
        </p:nvPicPr>
        <p:blipFill rotWithShape="1">
          <a:blip r:embed="rId6">
            <a:alphaModFix/>
          </a:blip>
          <a:srcRect b="0" l="0" r="0" t="34494"/>
          <a:stretch/>
        </p:blipFill>
        <p:spPr>
          <a:xfrm flipH="1">
            <a:off x="2285999" y="1"/>
            <a:ext cx="6858001" cy="33692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55" name="Shape 55"/>
        <p:cNvGrpSpPr/>
        <p:nvPr/>
      </p:nvGrpSpPr>
      <p:grpSpPr>
        <a:xfrm>
          <a:off x="0" y="0"/>
          <a:ext cx="0" cy="0"/>
          <a:chOff x="0" y="0"/>
          <a:chExt cx="0" cy="0"/>
        </a:xfrm>
      </p:grpSpPr>
      <p:pic>
        <p:nvPicPr>
          <p:cNvPr id="56" name="Google Shape;56;p14">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57" name="Google Shape;57;p14">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Presentation template by</a:t>
            </a:r>
            <a:endParaRPr b="0" i="0" sz="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spTree>
      <p:nvGrpSpPr>
        <p:cNvPr id="58" name="Shape 58"/>
        <p:cNvGrpSpPr/>
        <p:nvPr/>
      </p:nvGrpSpPr>
      <p:grpSpPr>
        <a:xfrm>
          <a:off x="0" y="0"/>
          <a:ext cx="0" cy="0"/>
          <a:chOff x="0" y="0"/>
          <a:chExt cx="0" cy="0"/>
        </a:xfrm>
      </p:grpSpPr>
      <p:pic>
        <p:nvPicPr>
          <p:cNvPr id="59" name="Google Shape;59;p15">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60" name="Google Shape;60;p15">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Presentation template by</a:t>
            </a:r>
            <a:endParaRPr b="0" i="0" sz="800" u="none" cap="none" strike="noStrik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61" name="Shape 61"/>
        <p:cNvGrpSpPr/>
        <p:nvPr/>
      </p:nvGrpSpPr>
      <p:grpSpPr>
        <a:xfrm>
          <a:off x="0" y="0"/>
          <a:ext cx="0" cy="0"/>
          <a:chOff x="0" y="0"/>
          <a:chExt cx="0" cy="0"/>
        </a:xfrm>
      </p:grpSpPr>
      <p:pic>
        <p:nvPicPr>
          <p:cNvPr id="62" name="Google Shape;62;p16">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63" name="Google Shape;63;p16">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Presentation template by</a:t>
            </a:r>
            <a:endParaRPr b="0" i="0" sz="800" u="none" cap="none" strike="noStrike">
              <a:solidFill>
                <a:schemeClr val="dk1"/>
              </a:solidFill>
              <a:latin typeface="Arial"/>
              <a:ea typeface="Arial"/>
              <a:cs typeface="Arial"/>
              <a:sym typeface="Arial"/>
            </a:endParaRPr>
          </a:p>
        </p:txBody>
      </p:sp>
      <p:pic>
        <p:nvPicPr>
          <p:cNvPr id="64" name="Google Shape;64;p16"/>
          <p:cNvPicPr preferRelativeResize="0"/>
          <p:nvPr/>
        </p:nvPicPr>
        <p:blipFill rotWithShape="1">
          <a:blip r:embed="rId6">
            <a:alphaModFix/>
          </a:blip>
          <a:srcRect b="0" l="0" r="0" t="0"/>
          <a:stretch/>
        </p:blipFill>
        <p:spPr>
          <a:xfrm>
            <a:off x="1" y="0"/>
            <a:ext cx="3561432" cy="2671074"/>
          </a:xfrm>
          <a:prstGeom prst="rect">
            <a:avLst/>
          </a:prstGeom>
          <a:noFill/>
          <a:ln>
            <a:noFill/>
          </a:ln>
        </p:spPr>
      </p:pic>
      <p:pic>
        <p:nvPicPr>
          <p:cNvPr id="65" name="Google Shape;65;p16"/>
          <p:cNvPicPr preferRelativeResize="0"/>
          <p:nvPr/>
        </p:nvPicPr>
        <p:blipFill rotWithShape="1">
          <a:blip r:embed="rId7">
            <a:alphaModFix/>
          </a:blip>
          <a:srcRect b="0" l="0" r="0" t="0"/>
          <a:stretch/>
        </p:blipFill>
        <p:spPr>
          <a:xfrm flipH="1">
            <a:off x="3326234" y="1352051"/>
            <a:ext cx="5817766" cy="3791450"/>
          </a:xfrm>
          <a:prstGeom prst="rect">
            <a:avLst/>
          </a:prstGeom>
          <a:noFill/>
          <a:ln>
            <a:noFill/>
          </a:ln>
        </p:spPr>
      </p:pic>
      <p:sp>
        <p:nvSpPr>
          <p:cNvPr id="66" name="Google Shape;66;p16"/>
          <p:cNvSpPr/>
          <p:nvPr>
            <p:ph idx="2" type="pic"/>
          </p:nvPr>
        </p:nvSpPr>
        <p:spPr>
          <a:xfrm>
            <a:off x="5686425" y="562896"/>
            <a:ext cx="2886000" cy="4017600"/>
          </a:xfrm>
          <a:prstGeom prst="roundRect">
            <a:avLst>
              <a:gd fmla="val 841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7" name="Shape 67"/>
        <p:cNvGrpSpPr/>
        <p:nvPr/>
      </p:nvGrpSpPr>
      <p:grpSpPr>
        <a:xfrm>
          <a:off x="0" y="0"/>
          <a:ext cx="0" cy="0"/>
          <a:chOff x="0" y="0"/>
          <a:chExt cx="0" cy="0"/>
        </a:xfrm>
      </p:grpSpPr>
      <p:pic>
        <p:nvPicPr>
          <p:cNvPr id="68" name="Google Shape;68;p17">
            <a:hlinkClick r:id="rId2"/>
          </p:cNvPr>
          <p:cNvPicPr preferRelativeResize="0"/>
          <p:nvPr/>
        </p:nvPicPr>
        <p:blipFill rotWithShape="1">
          <a:blip r:embed="rId3">
            <a:alphaModFix/>
          </a:blip>
          <a:srcRect b="0" l="29908" r="0" t="0"/>
          <a:stretch/>
        </p:blipFill>
        <p:spPr>
          <a:xfrm>
            <a:off x="4518422" y="5297943"/>
            <a:ext cx="1299348" cy="142875"/>
          </a:xfrm>
          <a:prstGeom prst="rect">
            <a:avLst/>
          </a:prstGeom>
          <a:noFill/>
          <a:ln>
            <a:noFill/>
          </a:ln>
        </p:spPr>
      </p:pic>
      <p:sp>
        <p:nvSpPr>
          <p:cNvPr id="69" name="Google Shape;69;p17">
            <a:hlinkClick r:id="rId4"/>
          </p:cNvPr>
          <p:cNvSpPr txBox="1"/>
          <p:nvPr/>
        </p:nvSpPr>
        <p:spPr>
          <a:xfrm>
            <a:off x="3326232" y="5297943"/>
            <a:ext cx="2018100" cy="1923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Presentation template by</a:t>
            </a:r>
            <a:endParaRPr b="0" i="0" sz="800" u="none" cap="none" strike="noStrike">
              <a:solidFill>
                <a:schemeClr val="dk1"/>
              </a:solidFill>
              <a:latin typeface="Arial"/>
              <a:ea typeface="Arial"/>
              <a:cs typeface="Arial"/>
              <a:sym typeface="Arial"/>
            </a:endParaRPr>
          </a:p>
        </p:txBody>
      </p:sp>
      <p:pic>
        <p:nvPicPr>
          <p:cNvPr id="70" name="Google Shape;70;p17"/>
          <p:cNvPicPr preferRelativeResize="0"/>
          <p:nvPr/>
        </p:nvPicPr>
        <p:blipFill rotWithShape="1">
          <a:blip r:embed="rId6">
            <a:alphaModFix/>
          </a:blip>
          <a:srcRect b="0" l="21990" r="0" t="32171"/>
          <a:stretch/>
        </p:blipFill>
        <p:spPr>
          <a:xfrm flipH="1">
            <a:off x="4154544" y="0"/>
            <a:ext cx="4989455" cy="3488826"/>
          </a:xfrm>
          <a:prstGeom prst="rect">
            <a:avLst/>
          </a:prstGeom>
          <a:noFill/>
          <a:ln>
            <a:noFill/>
          </a:ln>
        </p:spPr>
      </p:pic>
      <p:pic>
        <p:nvPicPr>
          <p:cNvPr id="71" name="Google Shape;71;p17"/>
          <p:cNvPicPr preferRelativeResize="0"/>
          <p:nvPr/>
        </p:nvPicPr>
        <p:blipFill rotWithShape="1">
          <a:blip r:embed="rId7">
            <a:alphaModFix/>
          </a:blip>
          <a:srcRect b="0" l="53598" r="0" t="3194"/>
          <a:stretch/>
        </p:blipFill>
        <p:spPr>
          <a:xfrm rot="-5400000">
            <a:off x="898596" y="1062677"/>
            <a:ext cx="3182226" cy="497942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9a729e46d5de5e1d">
  <p:cSld name="BLANK_9a729e46d5de5e1d">
    <p:spTree>
      <p:nvGrpSpPr>
        <p:cNvPr id="72" name="Shape 7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0" Type="http://schemas.openxmlformats.org/officeDocument/2006/relationships/image" Target="../media/image10.pn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4.jpg"/><Relationship Id="rId9" Type="http://schemas.openxmlformats.org/officeDocument/2006/relationships/image" Target="../media/image6.pn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12.jpg"/><Relationship Id="rId8"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9"/>
          <p:cNvSpPr/>
          <p:nvPr/>
        </p:nvSpPr>
        <p:spPr>
          <a:xfrm>
            <a:off x="2627201" y="1561275"/>
            <a:ext cx="3750784" cy="910090"/>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solidFill>
                  <a:schemeClr val="lt2"/>
                </a:solidFill>
                <a:latin typeface="Comfortaa"/>
              </a:rPr>
              <a:t>YUMI</a:t>
            </a:r>
          </a:p>
        </p:txBody>
      </p:sp>
      <p:sp>
        <p:nvSpPr>
          <p:cNvPr id="78" name="Google Shape;78;p19"/>
          <p:cNvSpPr txBox="1"/>
          <p:nvPr/>
        </p:nvSpPr>
        <p:spPr>
          <a:xfrm>
            <a:off x="3635450" y="2571750"/>
            <a:ext cx="3280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highlight>
                  <a:schemeClr val="lt1"/>
                </a:highlight>
                <a:latin typeface="Comfortaa"/>
                <a:ea typeface="Comfortaa"/>
                <a:cs typeface="Comfortaa"/>
                <a:sym typeface="Comfortaa"/>
              </a:rPr>
              <a:t>“</a:t>
            </a:r>
            <a:r>
              <a:rPr b="1" lang="en" sz="1600">
                <a:solidFill>
                  <a:schemeClr val="dk1"/>
                </a:solidFill>
                <a:highlight>
                  <a:schemeClr val="lt1"/>
                </a:highlight>
                <a:latin typeface="Comfortaa"/>
                <a:ea typeface="Comfortaa"/>
                <a:cs typeface="Comfortaa"/>
                <a:sym typeface="Comfortaa"/>
              </a:rPr>
              <a:t>The future starts where the youth begins”</a:t>
            </a:r>
            <a:endParaRPr b="1" sz="1600">
              <a:highlight>
                <a:schemeClr val="lt1"/>
              </a:highlight>
              <a:latin typeface="Comfortaa"/>
              <a:ea typeface="Comfortaa"/>
              <a:cs typeface="Comfortaa"/>
              <a:sym typeface="Comfortaa"/>
            </a:endParaRPr>
          </a:p>
        </p:txBody>
      </p:sp>
      <p:pic>
        <p:nvPicPr>
          <p:cNvPr id="79" name="Google Shape;79;p19"/>
          <p:cNvPicPr preferRelativeResize="0"/>
          <p:nvPr/>
        </p:nvPicPr>
        <p:blipFill>
          <a:blip r:embed="rId3">
            <a:alphaModFix/>
          </a:blip>
          <a:stretch>
            <a:fillRect/>
          </a:stretch>
        </p:blipFill>
        <p:spPr>
          <a:xfrm>
            <a:off x="630700" y="1074900"/>
            <a:ext cx="1702849" cy="1710050"/>
          </a:xfrm>
          <a:prstGeom prst="rect">
            <a:avLst/>
          </a:prstGeom>
          <a:noFill/>
          <a:ln>
            <a:noFill/>
          </a:ln>
        </p:spPr>
      </p:pic>
      <p:sp>
        <p:nvSpPr>
          <p:cNvPr id="80" name="Google Shape;80;p19"/>
          <p:cNvSpPr txBox="1"/>
          <p:nvPr/>
        </p:nvSpPr>
        <p:spPr>
          <a:xfrm>
            <a:off x="6782400" y="2963250"/>
            <a:ext cx="2361600" cy="223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Tech Jobs in Indiana Team 02</a:t>
            </a:r>
            <a:endParaRPr b="1" sz="1200"/>
          </a:p>
          <a:p>
            <a:pPr indent="0" lvl="0" marL="0" rtl="0" algn="ctr">
              <a:spcBef>
                <a:spcPts val="0"/>
              </a:spcBef>
              <a:spcAft>
                <a:spcPts val="0"/>
              </a:spcAft>
              <a:buNone/>
            </a:pPr>
            <a:r>
              <a:rPr b="1" lang="en" sz="1100"/>
              <a:t>Team </a:t>
            </a:r>
            <a:r>
              <a:rPr b="1" lang="en" sz="1100"/>
              <a:t>T-Tech</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rPr b="1" lang="en" sz="1100"/>
              <a:t>Pro Squad</a:t>
            </a:r>
            <a:endParaRPr b="1" sz="1100"/>
          </a:p>
          <a:p>
            <a:pPr indent="0" lvl="0" marL="0" rtl="0" algn="l">
              <a:spcBef>
                <a:spcPts val="0"/>
              </a:spcBef>
              <a:spcAft>
                <a:spcPts val="0"/>
              </a:spcAft>
              <a:buNone/>
            </a:pPr>
            <a:r>
              <a:rPr lang="en" sz="1100"/>
              <a:t>Arnav Patel</a:t>
            </a:r>
            <a:endParaRPr sz="1100"/>
          </a:p>
          <a:p>
            <a:pPr indent="0" lvl="0" marL="0" rtl="0" algn="l">
              <a:spcBef>
                <a:spcPts val="0"/>
              </a:spcBef>
              <a:spcAft>
                <a:spcPts val="0"/>
              </a:spcAft>
              <a:buNone/>
            </a:pPr>
            <a:r>
              <a:rPr lang="en" sz="1100"/>
              <a:t>Ibrahime Sow</a:t>
            </a:r>
            <a:endParaRPr sz="1100"/>
          </a:p>
          <a:p>
            <a:pPr indent="0" lvl="0" marL="0" rtl="0" algn="l">
              <a:spcBef>
                <a:spcPts val="0"/>
              </a:spcBef>
              <a:spcAft>
                <a:spcPts val="0"/>
              </a:spcAft>
              <a:buNone/>
            </a:pPr>
            <a:r>
              <a:rPr lang="en" sz="1100"/>
              <a:t>Vinush Kumar</a:t>
            </a:r>
            <a:endParaRPr sz="1100"/>
          </a:p>
          <a:p>
            <a:pPr indent="0" lvl="0" marL="0" rtl="0" algn="l">
              <a:spcBef>
                <a:spcPts val="0"/>
              </a:spcBef>
              <a:spcAft>
                <a:spcPts val="0"/>
              </a:spcAft>
              <a:buNone/>
            </a:pPr>
            <a:r>
              <a:rPr lang="en" sz="1100"/>
              <a:t>Tony Martin </a:t>
            </a:r>
            <a:endParaRPr sz="1100"/>
          </a:p>
          <a:p>
            <a:pPr indent="0" lvl="0" marL="0" rtl="0" algn="ctr">
              <a:spcBef>
                <a:spcPts val="0"/>
              </a:spcBef>
              <a:spcAft>
                <a:spcPts val="0"/>
              </a:spcAft>
              <a:buNone/>
            </a:pPr>
            <a:r>
              <a:rPr b="1" lang="en" sz="1100"/>
              <a:t>Go Squad</a:t>
            </a:r>
            <a:r>
              <a:rPr b="1" lang="en" sz="1100">
                <a:solidFill>
                  <a:srgbClr val="C27BA0"/>
                </a:solidFill>
              </a:rPr>
              <a:t> </a:t>
            </a:r>
            <a:endParaRPr b="1" sz="1100">
              <a:solidFill>
                <a:srgbClr val="C27BA0"/>
              </a:solidFill>
            </a:endParaRPr>
          </a:p>
          <a:p>
            <a:pPr indent="0" lvl="0" marL="0" rtl="0" algn="l">
              <a:spcBef>
                <a:spcPts val="0"/>
              </a:spcBef>
              <a:spcAft>
                <a:spcPts val="0"/>
              </a:spcAft>
              <a:buNone/>
            </a:pPr>
            <a:r>
              <a:rPr lang="en" sz="1100"/>
              <a:t>Chinmayee Modak</a:t>
            </a:r>
            <a:endParaRPr sz="1100"/>
          </a:p>
          <a:p>
            <a:pPr indent="0" lvl="0" marL="0" rtl="0" algn="l">
              <a:spcBef>
                <a:spcPts val="0"/>
              </a:spcBef>
              <a:spcAft>
                <a:spcPts val="0"/>
              </a:spcAft>
              <a:buNone/>
            </a:pPr>
            <a:r>
              <a:rPr lang="en" sz="1100"/>
              <a:t>Jasmine Abdullah </a:t>
            </a:r>
            <a:endParaRPr sz="1100"/>
          </a:p>
          <a:p>
            <a:pPr indent="0" lvl="0" marL="0" rtl="0" algn="l">
              <a:spcBef>
                <a:spcPts val="0"/>
              </a:spcBef>
              <a:spcAft>
                <a:spcPts val="0"/>
              </a:spcAft>
              <a:buNone/>
            </a:pPr>
            <a:r>
              <a:rPr lang="en" sz="1100"/>
              <a:t>Drew Paxton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8"/>
          <p:cNvSpPr/>
          <p:nvPr/>
        </p:nvSpPr>
        <p:spPr>
          <a:xfrm>
            <a:off x="787949" y="1639951"/>
            <a:ext cx="1896600" cy="1863600"/>
          </a:xfrm>
          <a:prstGeom prst="ellipse">
            <a:avLst/>
          </a:prstGeom>
          <a:solidFill>
            <a:srgbClr val="701C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nvSpPr>
        <p:spPr>
          <a:xfrm>
            <a:off x="2562300" y="109725"/>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App Features</a:t>
            </a:r>
            <a:endParaRPr b="1" sz="2000">
              <a:latin typeface="Comfortaa"/>
              <a:ea typeface="Comfortaa"/>
              <a:cs typeface="Comfortaa"/>
              <a:sym typeface="Comfortaa"/>
            </a:endParaRPr>
          </a:p>
        </p:txBody>
      </p:sp>
      <p:sp>
        <p:nvSpPr>
          <p:cNvPr id="192" name="Google Shape;192;p28"/>
          <p:cNvSpPr/>
          <p:nvPr/>
        </p:nvSpPr>
        <p:spPr>
          <a:xfrm>
            <a:off x="2684549" y="1639951"/>
            <a:ext cx="1896600" cy="1863600"/>
          </a:xfrm>
          <a:prstGeom prst="ellipse">
            <a:avLst/>
          </a:prstGeom>
          <a:solidFill>
            <a:srgbClr val="701C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1294210" y="1840518"/>
            <a:ext cx="884100" cy="1018800"/>
          </a:xfrm>
          <a:prstGeom prst="blockArc">
            <a:avLst>
              <a:gd fmla="val 10800000" name="adj1"/>
              <a:gd fmla="val 21120373" name="adj2"/>
              <a:gd fmla="val 23998" name="adj3"/>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a:off x="1180489" y="2343328"/>
            <a:ext cx="1111500" cy="714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S</a:t>
            </a:r>
            <a:r>
              <a:rPr lang="en">
                <a:latin typeface="Comfortaa"/>
                <a:ea typeface="Comfortaa"/>
                <a:cs typeface="Comfortaa"/>
                <a:sym typeface="Comfortaa"/>
              </a:rPr>
              <a:t>ecurity</a:t>
            </a:r>
            <a:endParaRPr>
              <a:solidFill>
                <a:schemeClr val="lt1"/>
              </a:solidFill>
              <a:latin typeface="Comfortaa"/>
              <a:ea typeface="Comfortaa"/>
              <a:cs typeface="Comfortaa"/>
              <a:sym typeface="Comfortaa"/>
            </a:endParaRPr>
          </a:p>
        </p:txBody>
      </p:sp>
      <p:sp>
        <p:nvSpPr>
          <p:cNvPr id="195" name="Google Shape;195;p28"/>
          <p:cNvSpPr/>
          <p:nvPr/>
        </p:nvSpPr>
        <p:spPr>
          <a:xfrm>
            <a:off x="2792550" y="2037463"/>
            <a:ext cx="1680600" cy="1310400"/>
          </a:xfrm>
          <a:prstGeom prst="hear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Algorithm</a:t>
            </a:r>
            <a:endParaRPr>
              <a:latin typeface="Comfortaa"/>
              <a:ea typeface="Comfortaa"/>
              <a:cs typeface="Comfortaa"/>
              <a:sym typeface="Comfortaa"/>
            </a:endParaRPr>
          </a:p>
        </p:txBody>
      </p:sp>
      <p:sp>
        <p:nvSpPr>
          <p:cNvPr id="196" name="Google Shape;196;p28"/>
          <p:cNvSpPr/>
          <p:nvPr/>
        </p:nvSpPr>
        <p:spPr>
          <a:xfrm>
            <a:off x="4581149" y="1639951"/>
            <a:ext cx="1896600" cy="1863600"/>
          </a:xfrm>
          <a:prstGeom prst="ellipse">
            <a:avLst/>
          </a:prstGeom>
          <a:solidFill>
            <a:srgbClr val="701C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rot="-5400000">
            <a:off x="5113350" y="2300425"/>
            <a:ext cx="813900" cy="1093200"/>
          </a:xfrm>
          <a:prstGeom prst="flowChartDelay">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5118725" y="1855350"/>
            <a:ext cx="810300" cy="726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txBox="1"/>
          <p:nvPr/>
        </p:nvSpPr>
        <p:spPr>
          <a:xfrm>
            <a:off x="4973700" y="2581650"/>
            <a:ext cx="109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omfortaa"/>
                <a:ea typeface="Comfortaa"/>
                <a:cs typeface="Comfortaa"/>
                <a:sym typeface="Comfortaa"/>
              </a:rPr>
              <a:t>Customer support</a:t>
            </a:r>
            <a:endParaRPr>
              <a:latin typeface="Comfortaa"/>
              <a:ea typeface="Comfortaa"/>
              <a:cs typeface="Comfortaa"/>
              <a:sym typeface="Comfortaa"/>
            </a:endParaRPr>
          </a:p>
        </p:txBody>
      </p:sp>
      <p:sp>
        <p:nvSpPr>
          <p:cNvPr id="200" name="Google Shape;200;p28"/>
          <p:cNvSpPr/>
          <p:nvPr/>
        </p:nvSpPr>
        <p:spPr>
          <a:xfrm>
            <a:off x="6459449" y="1639951"/>
            <a:ext cx="1896600" cy="1863600"/>
          </a:xfrm>
          <a:prstGeom prst="ellipse">
            <a:avLst/>
          </a:prstGeom>
          <a:solidFill>
            <a:srgbClr val="701C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6680225" y="2062350"/>
            <a:ext cx="1478400" cy="1018800"/>
          </a:xfrm>
          <a:prstGeom prst="wave">
            <a:avLst>
              <a:gd fmla="val 12500" name="adj1"/>
              <a:gd fmla="val 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L</a:t>
            </a:r>
            <a:r>
              <a:rPr lang="en">
                <a:latin typeface="Comfortaa"/>
                <a:ea typeface="Comfortaa"/>
                <a:cs typeface="Comfortaa"/>
                <a:sym typeface="Comfortaa"/>
              </a:rPr>
              <a:t>eaderboard</a:t>
            </a:r>
            <a:endParaRPr>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20"/>
          <p:cNvSpPr txBox="1"/>
          <p:nvPr/>
        </p:nvSpPr>
        <p:spPr>
          <a:xfrm>
            <a:off x="5036725" y="2571750"/>
            <a:ext cx="17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L  </a:t>
            </a:r>
            <a:r>
              <a:rPr lang="en">
                <a:solidFill>
                  <a:schemeClr val="lt1"/>
                </a:solidFill>
              </a:rPr>
              <a:t>Group1</a:t>
            </a:r>
            <a:endParaRPr u="sng">
              <a:solidFill>
                <a:schemeClr val="lt1"/>
              </a:solidFill>
            </a:endParaRPr>
          </a:p>
          <a:p>
            <a:pPr indent="0" lvl="0" marL="0" rtl="0" algn="l">
              <a:spcBef>
                <a:spcPts val="0"/>
              </a:spcBef>
              <a:spcAft>
                <a:spcPts val="0"/>
              </a:spcAft>
              <a:buNone/>
            </a:pPr>
            <a:r>
              <a:rPr lang="en" u="sng">
                <a:solidFill>
                  <a:schemeClr val="lt1"/>
                </a:solidFill>
              </a:rPr>
              <a:t> 9-10th grade </a:t>
            </a:r>
            <a:endParaRPr u="sng">
              <a:solidFill>
                <a:schemeClr val="lt1"/>
              </a:solidFill>
            </a:endParaRPr>
          </a:p>
        </p:txBody>
      </p:sp>
      <p:sp>
        <p:nvSpPr>
          <p:cNvPr id="86" name="Google Shape;86;p20"/>
          <p:cNvSpPr txBox="1"/>
          <p:nvPr/>
        </p:nvSpPr>
        <p:spPr>
          <a:xfrm>
            <a:off x="394850" y="2989850"/>
            <a:ext cx="14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7" name="Google Shape;87;p20"/>
          <p:cNvSpPr txBox="1"/>
          <p:nvPr/>
        </p:nvSpPr>
        <p:spPr>
          <a:xfrm>
            <a:off x="2090275" y="4120700"/>
            <a:ext cx="30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9225A5"/>
              </a:solidFill>
              <a:latin typeface="Times New Roman"/>
              <a:ea typeface="Times New Roman"/>
              <a:cs typeface="Times New Roman"/>
              <a:sym typeface="Times New Roman"/>
            </a:endParaRPr>
          </a:p>
        </p:txBody>
      </p:sp>
      <p:sp>
        <p:nvSpPr>
          <p:cNvPr id="88" name="Google Shape;88;p20"/>
          <p:cNvSpPr txBox="1"/>
          <p:nvPr/>
        </p:nvSpPr>
        <p:spPr>
          <a:xfrm>
            <a:off x="7154850" y="3482625"/>
            <a:ext cx="174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grpSp>
        <p:nvGrpSpPr>
          <p:cNvPr id="89" name="Google Shape;89;p20"/>
          <p:cNvGrpSpPr/>
          <p:nvPr/>
        </p:nvGrpSpPr>
        <p:grpSpPr>
          <a:xfrm>
            <a:off x="2902488" y="902232"/>
            <a:ext cx="3339000" cy="3339000"/>
            <a:chOff x="2902488" y="902232"/>
            <a:chExt cx="3339000" cy="3339000"/>
          </a:xfrm>
        </p:grpSpPr>
        <p:sp>
          <p:nvSpPr>
            <p:cNvPr id="90" name="Google Shape;90;p20"/>
            <p:cNvSpPr/>
            <p:nvPr/>
          </p:nvSpPr>
          <p:spPr>
            <a:xfrm rot="-5400000">
              <a:off x="2902488" y="902232"/>
              <a:ext cx="3339000" cy="3339000"/>
            </a:xfrm>
            <a:prstGeom prst="ellipse">
              <a:avLst/>
            </a:prstGeom>
            <a:noFill/>
            <a:ln cap="flat" cmpd="sng" w="19050">
              <a:solidFill>
                <a:srgbClr val="761E8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a:off x="3123738" y="1123632"/>
              <a:ext cx="2896500" cy="2896200"/>
            </a:xfrm>
            <a:prstGeom prst="pie">
              <a:avLst>
                <a:gd fmla="val 21577108" name="adj1"/>
                <a:gd fmla="val 16214886" name="adj2"/>
              </a:avLst>
            </a:prstGeom>
            <a:solidFill>
              <a:srgbClr val="D686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0"/>
          <p:cNvGrpSpPr/>
          <p:nvPr/>
        </p:nvGrpSpPr>
        <p:grpSpPr>
          <a:xfrm>
            <a:off x="3664038" y="1663782"/>
            <a:ext cx="1815900" cy="1815900"/>
            <a:chOff x="3664038" y="1663782"/>
            <a:chExt cx="1815900" cy="1815900"/>
          </a:xfrm>
        </p:grpSpPr>
        <p:sp>
          <p:nvSpPr>
            <p:cNvPr id="93" name="Google Shape;93;p20"/>
            <p:cNvSpPr/>
            <p:nvPr/>
          </p:nvSpPr>
          <p:spPr>
            <a:xfrm>
              <a:off x="3664038" y="1663782"/>
              <a:ext cx="1815900" cy="1815900"/>
            </a:xfrm>
            <a:prstGeom prst="ellipse">
              <a:avLst/>
            </a:prstGeom>
            <a:solidFill>
              <a:srgbClr val="701C7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0"/>
            <p:cNvSpPr txBox="1"/>
            <p:nvPr/>
          </p:nvSpPr>
          <p:spPr>
            <a:xfrm>
              <a:off x="3900851"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FFFFFF"/>
                  </a:solidFill>
                  <a:latin typeface="Comfortaa"/>
                  <a:ea typeface="Comfortaa"/>
                  <a:cs typeface="Comfortaa"/>
                  <a:sym typeface="Comfortaa"/>
                </a:rPr>
                <a:t>Minority  Female</a:t>
              </a:r>
              <a:endParaRPr b="1" sz="1100">
                <a:solidFill>
                  <a:srgbClr val="FFFFFF"/>
                </a:solidFill>
                <a:latin typeface="Comfortaa"/>
                <a:ea typeface="Comfortaa"/>
                <a:cs typeface="Comfortaa"/>
                <a:sym typeface="Comfortaa"/>
              </a:endParaRPr>
            </a:p>
            <a:p>
              <a:pPr indent="0" lvl="0" marL="0" rtl="0" algn="ctr">
                <a:lnSpc>
                  <a:spcPct val="115000"/>
                </a:lnSpc>
                <a:spcBef>
                  <a:spcPts val="0"/>
                </a:spcBef>
                <a:spcAft>
                  <a:spcPts val="0"/>
                </a:spcAft>
                <a:buNone/>
              </a:pPr>
              <a:r>
                <a:rPr b="1" lang="en" sz="1300">
                  <a:solidFill>
                    <a:srgbClr val="FFFFFF"/>
                  </a:solidFill>
                  <a:latin typeface="Comfortaa"/>
                  <a:ea typeface="Comfortaa"/>
                  <a:cs typeface="Comfortaa"/>
                  <a:sym typeface="Comfortaa"/>
                </a:rPr>
                <a:t>9-12th Grade</a:t>
              </a:r>
              <a:endParaRPr b="1" sz="1300">
                <a:solidFill>
                  <a:srgbClr val="FFFFFF"/>
                </a:solidFill>
                <a:latin typeface="Comfortaa"/>
                <a:ea typeface="Comfortaa"/>
                <a:cs typeface="Comfortaa"/>
                <a:sym typeface="Comfortaa"/>
              </a:endParaRPr>
            </a:p>
          </p:txBody>
        </p:sp>
      </p:grpSp>
      <p:grpSp>
        <p:nvGrpSpPr>
          <p:cNvPr id="95" name="Google Shape;95;p20"/>
          <p:cNvGrpSpPr/>
          <p:nvPr/>
        </p:nvGrpSpPr>
        <p:grpSpPr>
          <a:xfrm>
            <a:off x="4004584" y="370320"/>
            <a:ext cx="1134853" cy="1139769"/>
            <a:chOff x="2859873" y="853971"/>
            <a:chExt cx="1068600" cy="1068600"/>
          </a:xfrm>
        </p:grpSpPr>
        <p:sp>
          <p:nvSpPr>
            <p:cNvPr id="96" name="Google Shape;96;p20"/>
            <p:cNvSpPr/>
            <p:nvPr/>
          </p:nvSpPr>
          <p:spPr>
            <a:xfrm>
              <a:off x="2859873" y="853971"/>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txBox="1"/>
            <p:nvPr/>
          </p:nvSpPr>
          <p:spPr>
            <a:xfrm>
              <a:off x="2885947" y="1025573"/>
              <a:ext cx="966000" cy="72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latin typeface="Comfortaa"/>
                  <a:ea typeface="Comfortaa"/>
                  <a:cs typeface="Comfortaa"/>
                  <a:sym typeface="Comfortaa"/>
                </a:rPr>
                <a:t>Lack</a:t>
              </a:r>
              <a:r>
                <a:rPr lang="en" sz="1100">
                  <a:solidFill>
                    <a:srgbClr val="FFFFFF"/>
                  </a:solidFill>
                  <a:latin typeface="Comfortaa"/>
                  <a:ea typeface="Comfortaa"/>
                  <a:cs typeface="Comfortaa"/>
                  <a:sym typeface="Comfortaa"/>
                </a:rPr>
                <a:t> of </a:t>
              </a:r>
              <a:r>
                <a:rPr lang="en" sz="1100">
                  <a:solidFill>
                    <a:srgbClr val="FFFFFF"/>
                  </a:solidFill>
                  <a:latin typeface="Comfortaa"/>
                  <a:ea typeface="Comfortaa"/>
                  <a:cs typeface="Comfortaa"/>
                  <a:sym typeface="Comfortaa"/>
                </a:rPr>
                <a:t>Resources</a:t>
              </a:r>
              <a:r>
                <a:rPr lang="en" sz="1200">
                  <a:solidFill>
                    <a:srgbClr val="FFFFFF"/>
                  </a:solidFill>
                  <a:latin typeface="Comfortaa"/>
                  <a:ea typeface="Comfortaa"/>
                  <a:cs typeface="Comfortaa"/>
                  <a:sym typeface="Comfortaa"/>
                </a:rPr>
                <a:t> </a:t>
              </a:r>
              <a:endParaRPr sz="1200">
                <a:solidFill>
                  <a:srgbClr val="FFFFFF"/>
                </a:solidFill>
                <a:latin typeface="Comfortaa"/>
                <a:ea typeface="Comfortaa"/>
                <a:cs typeface="Comfortaa"/>
                <a:sym typeface="Comfortaa"/>
              </a:endParaRPr>
            </a:p>
          </p:txBody>
        </p:sp>
      </p:grpSp>
      <p:grpSp>
        <p:nvGrpSpPr>
          <p:cNvPr id="98" name="Google Shape;98;p20"/>
          <p:cNvGrpSpPr/>
          <p:nvPr/>
        </p:nvGrpSpPr>
        <p:grpSpPr>
          <a:xfrm>
            <a:off x="3983210" y="3633356"/>
            <a:ext cx="1232982" cy="1139769"/>
            <a:chOff x="5168256" y="3234278"/>
            <a:chExt cx="1161000" cy="1068600"/>
          </a:xfrm>
        </p:grpSpPr>
        <p:sp>
          <p:nvSpPr>
            <p:cNvPr id="99" name="Google Shape;99;p20"/>
            <p:cNvSpPr/>
            <p:nvPr/>
          </p:nvSpPr>
          <p:spPr>
            <a:xfrm>
              <a:off x="5214448" y="3234278"/>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nvSpPr>
          <p:spPr>
            <a:xfrm>
              <a:off x="5168256" y="3411272"/>
              <a:ext cx="1161000" cy="71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latin typeface="Comfortaa"/>
                  <a:ea typeface="Comfortaa"/>
                  <a:cs typeface="Comfortaa"/>
                  <a:sym typeface="Comfortaa"/>
                </a:rPr>
                <a:t>Educational </a:t>
              </a:r>
              <a:endParaRPr sz="1100">
                <a:solidFill>
                  <a:srgbClr val="FFFFFF"/>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100">
                  <a:solidFill>
                    <a:srgbClr val="FFFFFF"/>
                  </a:solidFill>
                  <a:latin typeface="Comfortaa"/>
                  <a:ea typeface="Comfortaa"/>
                  <a:cs typeface="Comfortaa"/>
                  <a:sym typeface="Comfortaa"/>
                </a:rPr>
                <a:t>Blockage</a:t>
              </a:r>
              <a:r>
                <a:rPr lang="en" sz="1200">
                  <a:solidFill>
                    <a:srgbClr val="FFFFFF"/>
                  </a:solidFill>
                  <a:latin typeface="Comfortaa"/>
                  <a:ea typeface="Comfortaa"/>
                  <a:cs typeface="Comfortaa"/>
                  <a:sym typeface="Comfortaa"/>
                </a:rPr>
                <a:t> </a:t>
              </a:r>
              <a:endParaRPr sz="1200">
                <a:solidFill>
                  <a:srgbClr val="FFFFFF"/>
                </a:solidFill>
                <a:latin typeface="Comfortaa"/>
                <a:ea typeface="Comfortaa"/>
                <a:cs typeface="Comfortaa"/>
                <a:sym typeface="Comfortaa"/>
              </a:endParaRPr>
            </a:p>
          </p:txBody>
        </p:sp>
      </p:grpSp>
      <p:grpSp>
        <p:nvGrpSpPr>
          <p:cNvPr id="101" name="Google Shape;101;p20"/>
          <p:cNvGrpSpPr/>
          <p:nvPr/>
        </p:nvGrpSpPr>
        <p:grpSpPr>
          <a:xfrm>
            <a:off x="2281300" y="2041047"/>
            <a:ext cx="1232969" cy="1228249"/>
            <a:chOff x="5213075" y="3234278"/>
            <a:chExt cx="1070100" cy="1068600"/>
          </a:xfrm>
        </p:grpSpPr>
        <p:sp>
          <p:nvSpPr>
            <p:cNvPr id="102" name="Google Shape;102;p20"/>
            <p:cNvSpPr/>
            <p:nvPr/>
          </p:nvSpPr>
          <p:spPr>
            <a:xfrm>
              <a:off x="5214448" y="3234278"/>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nvSpPr>
          <p:spPr>
            <a:xfrm>
              <a:off x="5213075" y="3315454"/>
              <a:ext cx="1070100" cy="82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latin typeface="Comfortaa"/>
                  <a:ea typeface="Comfortaa"/>
                  <a:cs typeface="Comfortaa"/>
                  <a:sym typeface="Comfortaa"/>
                </a:rPr>
                <a:t>Fewer </a:t>
              </a:r>
              <a:endParaRPr sz="1100">
                <a:solidFill>
                  <a:srgbClr val="FFFFFF"/>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100">
                  <a:solidFill>
                    <a:srgbClr val="FFFFFF"/>
                  </a:solidFill>
                  <a:latin typeface="Comfortaa"/>
                  <a:ea typeface="Comfortaa"/>
                  <a:cs typeface="Comfortaa"/>
                  <a:sym typeface="Comfortaa"/>
                </a:rPr>
                <a:t>Opportunities</a:t>
              </a:r>
              <a:r>
                <a:rPr lang="en" sz="600">
                  <a:solidFill>
                    <a:srgbClr val="FFFFFF"/>
                  </a:solidFill>
                  <a:latin typeface="Comfortaa"/>
                  <a:ea typeface="Comfortaa"/>
                  <a:cs typeface="Comfortaa"/>
                  <a:sym typeface="Comfortaa"/>
                </a:rPr>
                <a:t> </a:t>
              </a:r>
              <a:endParaRPr sz="600">
                <a:solidFill>
                  <a:srgbClr val="FFFFFF"/>
                </a:solidFill>
                <a:latin typeface="Comfortaa"/>
                <a:ea typeface="Comfortaa"/>
                <a:cs typeface="Comfortaa"/>
                <a:sym typeface="Comfortaa"/>
              </a:endParaRPr>
            </a:p>
          </p:txBody>
        </p:sp>
      </p:grpSp>
      <p:grpSp>
        <p:nvGrpSpPr>
          <p:cNvPr id="104" name="Google Shape;104;p20"/>
          <p:cNvGrpSpPr/>
          <p:nvPr/>
        </p:nvGrpSpPr>
        <p:grpSpPr>
          <a:xfrm>
            <a:off x="5631441" y="2041006"/>
            <a:ext cx="1134853" cy="1139769"/>
            <a:chOff x="5214448" y="3234278"/>
            <a:chExt cx="1068600" cy="1068600"/>
          </a:xfrm>
        </p:grpSpPr>
        <p:sp>
          <p:nvSpPr>
            <p:cNvPr id="105" name="Google Shape;105;p20"/>
            <p:cNvSpPr/>
            <p:nvPr/>
          </p:nvSpPr>
          <p:spPr>
            <a:xfrm>
              <a:off x="5214448" y="3234278"/>
              <a:ext cx="1068600" cy="1068600"/>
            </a:xfrm>
            <a:prstGeom prst="ellipse">
              <a:avLst/>
            </a:prstGeom>
            <a:solidFill>
              <a:srgbClr val="55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nvSpPr>
          <p:spPr>
            <a:xfrm>
              <a:off x="5404317" y="3234282"/>
              <a:ext cx="807000" cy="78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Roboto"/>
                  <a:ea typeface="Roboto"/>
                  <a:cs typeface="Roboto"/>
                  <a:sym typeface="Roboto"/>
                </a:rPr>
                <a:t>   </a:t>
              </a:r>
              <a:r>
                <a:rPr lang="en" sz="1200">
                  <a:solidFill>
                    <a:srgbClr val="FFFFFF"/>
                  </a:solidFill>
                  <a:latin typeface="Comfortaa"/>
                  <a:ea typeface="Comfortaa"/>
                  <a:cs typeface="Comfortaa"/>
                  <a:sym typeface="Comfortaa"/>
                </a:rPr>
                <a:t>Support</a:t>
              </a:r>
              <a:r>
                <a:rPr lang="en" sz="800">
                  <a:solidFill>
                    <a:srgbClr val="FFFFFF"/>
                  </a:solidFill>
                  <a:latin typeface="Comfortaa"/>
                  <a:ea typeface="Comfortaa"/>
                  <a:cs typeface="Comfortaa"/>
                  <a:sym typeface="Comfortaa"/>
                </a:rPr>
                <a:t> </a:t>
              </a:r>
              <a:endParaRPr sz="800">
                <a:solidFill>
                  <a:srgbClr val="FFFFFF"/>
                </a:solidFill>
                <a:latin typeface="Comfortaa"/>
                <a:ea typeface="Comfortaa"/>
                <a:cs typeface="Comfortaa"/>
                <a:sym typeface="Comfortaa"/>
              </a:endParaRPr>
            </a:p>
          </p:txBody>
        </p:sp>
      </p:grpSp>
      <p:sp>
        <p:nvSpPr>
          <p:cNvPr id="107" name="Google Shape;107;p20"/>
          <p:cNvSpPr txBox="1"/>
          <p:nvPr/>
        </p:nvSpPr>
        <p:spPr>
          <a:xfrm>
            <a:off x="-238675" y="111775"/>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Customer Persona</a:t>
            </a:r>
            <a:endParaRPr b="1" sz="20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21"/>
          <p:cNvSpPr txBox="1"/>
          <p:nvPr/>
        </p:nvSpPr>
        <p:spPr>
          <a:xfrm>
            <a:off x="513925" y="2100475"/>
            <a:ext cx="14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3" name="Google Shape;113;p21"/>
          <p:cNvSpPr txBox="1"/>
          <p:nvPr/>
        </p:nvSpPr>
        <p:spPr>
          <a:xfrm>
            <a:off x="266225" y="4473450"/>
            <a:ext cx="3297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rgbClr val="414141"/>
              </a:solidFill>
              <a:highlight>
                <a:srgbClr val="FFFFFF"/>
              </a:highlight>
            </a:endParaRPr>
          </a:p>
        </p:txBody>
      </p:sp>
      <p:sp>
        <p:nvSpPr>
          <p:cNvPr id="114" name="Google Shape;114;p21"/>
          <p:cNvSpPr txBox="1"/>
          <p:nvPr/>
        </p:nvSpPr>
        <p:spPr>
          <a:xfrm>
            <a:off x="2684100" y="237100"/>
            <a:ext cx="377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000">
              <a:latin typeface="Comfortaa"/>
              <a:ea typeface="Comfortaa"/>
              <a:cs typeface="Comfortaa"/>
              <a:sym typeface="Comfortaa"/>
            </a:endParaRPr>
          </a:p>
        </p:txBody>
      </p:sp>
      <p:sp>
        <p:nvSpPr>
          <p:cNvPr id="115" name="Google Shape;115;p21"/>
          <p:cNvSpPr txBox="1"/>
          <p:nvPr/>
        </p:nvSpPr>
        <p:spPr>
          <a:xfrm>
            <a:off x="2432501" y="3663336"/>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800">
              <a:latin typeface="Roboto"/>
              <a:ea typeface="Roboto"/>
              <a:cs typeface="Roboto"/>
              <a:sym typeface="Roboto"/>
            </a:endParaRPr>
          </a:p>
          <a:p>
            <a:pPr indent="0" lvl="0" marL="0" rtl="0" algn="ctr">
              <a:lnSpc>
                <a:spcPct val="115000"/>
              </a:lnSpc>
              <a:spcBef>
                <a:spcPts val="0"/>
              </a:spcBef>
              <a:spcAft>
                <a:spcPts val="0"/>
              </a:spcAft>
              <a:buNone/>
            </a:pPr>
            <a:r>
              <a:t/>
            </a:r>
            <a:endParaRPr sz="600">
              <a:latin typeface="Roboto"/>
              <a:ea typeface="Roboto"/>
              <a:cs typeface="Roboto"/>
              <a:sym typeface="Roboto"/>
            </a:endParaRPr>
          </a:p>
          <a:p>
            <a:pPr indent="0" lvl="0" marL="0" rtl="0" algn="ctr">
              <a:lnSpc>
                <a:spcPct val="115000"/>
              </a:lnSpc>
              <a:spcBef>
                <a:spcPts val="0"/>
              </a:spcBef>
              <a:spcAft>
                <a:spcPts val="0"/>
              </a:spcAft>
              <a:buNone/>
            </a:pPr>
            <a:r>
              <a:t/>
            </a:r>
            <a:endParaRPr b="1" sz="800">
              <a:latin typeface="Roboto"/>
              <a:ea typeface="Roboto"/>
              <a:cs typeface="Roboto"/>
              <a:sym typeface="Roboto"/>
            </a:endParaRPr>
          </a:p>
        </p:txBody>
      </p:sp>
      <p:sp>
        <p:nvSpPr>
          <p:cNvPr id="116" name="Google Shape;116;p21"/>
          <p:cNvSpPr txBox="1"/>
          <p:nvPr/>
        </p:nvSpPr>
        <p:spPr>
          <a:xfrm>
            <a:off x="888050" y="1000775"/>
            <a:ext cx="1881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 Partnerships</a:t>
            </a:r>
            <a:endParaRPr b="1">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Font typeface="Comfortaa"/>
              <a:buChar char="●"/>
            </a:pPr>
            <a:r>
              <a:rPr b="1" lang="en">
                <a:latin typeface="Comfortaa"/>
                <a:ea typeface="Comfortaa"/>
                <a:cs typeface="Comfortaa"/>
                <a:sym typeface="Comfortaa"/>
              </a:rPr>
              <a:t> Challenges</a:t>
            </a:r>
            <a:endParaRPr b="1">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317500" lvl="0" marL="457200" rtl="0" algn="l">
              <a:spcBef>
                <a:spcPts val="0"/>
              </a:spcBef>
              <a:spcAft>
                <a:spcPts val="0"/>
              </a:spcAft>
              <a:buSzPts val="1400"/>
              <a:buChar char="●"/>
            </a:pPr>
            <a:r>
              <a:rPr lang="en">
                <a:latin typeface="Comfortaa"/>
                <a:ea typeface="Comfortaa"/>
                <a:cs typeface="Comfortaa"/>
                <a:sym typeface="Comfortaa"/>
              </a:rPr>
              <a:t>   </a:t>
            </a:r>
            <a:r>
              <a:rPr b="1" lang="en">
                <a:latin typeface="Comfortaa"/>
                <a:ea typeface="Comfortaa"/>
                <a:cs typeface="Comfortaa"/>
                <a:sym typeface="Comfortaa"/>
              </a:rPr>
              <a:t> Support </a:t>
            </a:r>
            <a:endParaRPr b="1">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91440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317500" lvl="0" marL="457200" rtl="0" algn="l">
              <a:spcBef>
                <a:spcPts val="0"/>
              </a:spcBef>
              <a:spcAft>
                <a:spcPts val="0"/>
              </a:spcAft>
              <a:buSzPts val="1400"/>
              <a:buChar char="●"/>
            </a:pPr>
            <a:r>
              <a:rPr b="1" lang="en">
                <a:latin typeface="Comfortaa"/>
                <a:ea typeface="Comfortaa"/>
                <a:cs typeface="Comfortaa"/>
                <a:sym typeface="Comfortaa"/>
              </a:rPr>
              <a:t>  Resources </a:t>
            </a:r>
            <a:r>
              <a:rPr lang="en"/>
              <a:t> </a:t>
            </a:r>
            <a:endParaRPr/>
          </a:p>
        </p:txBody>
      </p:sp>
      <p:sp>
        <p:nvSpPr>
          <p:cNvPr id="117" name="Google Shape;117;p21"/>
          <p:cNvSpPr/>
          <p:nvPr/>
        </p:nvSpPr>
        <p:spPr>
          <a:xfrm rot="2700000">
            <a:off x="4433207" y="2483779"/>
            <a:ext cx="15698" cy="16971"/>
          </a:xfrm>
          <a:prstGeom prst="rightArrow">
            <a:avLst>
              <a:gd fmla="val 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3734538" y="1965775"/>
            <a:ext cx="1149600" cy="66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nvSpPr>
        <p:spPr>
          <a:xfrm>
            <a:off x="2010325" y="81450"/>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Solution</a:t>
            </a:r>
            <a:endParaRPr b="1" sz="2000">
              <a:latin typeface="Comfortaa"/>
              <a:ea typeface="Comfortaa"/>
              <a:cs typeface="Comfortaa"/>
              <a:sym typeface="Comfortaa"/>
            </a:endParaRPr>
          </a:p>
        </p:txBody>
      </p:sp>
      <p:pic>
        <p:nvPicPr>
          <p:cNvPr id="120" name="Google Shape;120;p21"/>
          <p:cNvPicPr preferRelativeResize="0"/>
          <p:nvPr/>
        </p:nvPicPr>
        <p:blipFill>
          <a:blip r:embed="rId3">
            <a:alphaModFix/>
          </a:blip>
          <a:stretch>
            <a:fillRect/>
          </a:stretch>
        </p:blipFill>
        <p:spPr>
          <a:xfrm>
            <a:off x="5849022" y="515625"/>
            <a:ext cx="2290612" cy="395328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2"/>
          <p:cNvSpPr txBox="1"/>
          <p:nvPr/>
        </p:nvSpPr>
        <p:spPr>
          <a:xfrm>
            <a:off x="941650" y="337575"/>
            <a:ext cx="27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6" name="Google Shape;126;p22"/>
          <p:cNvSpPr txBox="1"/>
          <p:nvPr/>
        </p:nvSpPr>
        <p:spPr>
          <a:xfrm>
            <a:off x="1363200" y="1036288"/>
            <a:ext cx="320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Comfortaa"/>
                <a:ea typeface="Comfortaa"/>
                <a:cs typeface="Comfortaa"/>
                <a:sym typeface="Comfortaa"/>
              </a:rPr>
              <a:t>Grade 9&amp;10:</a:t>
            </a:r>
            <a:endParaRPr sz="1800">
              <a:latin typeface="Comfortaa"/>
              <a:ea typeface="Comfortaa"/>
              <a:cs typeface="Comfortaa"/>
              <a:sym typeface="Comfortaa"/>
            </a:endParaRPr>
          </a:p>
        </p:txBody>
      </p:sp>
      <p:sp>
        <p:nvSpPr>
          <p:cNvPr id="127" name="Google Shape;127;p22"/>
          <p:cNvSpPr txBox="1"/>
          <p:nvPr/>
        </p:nvSpPr>
        <p:spPr>
          <a:xfrm>
            <a:off x="4444075" y="1067150"/>
            <a:ext cx="320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Comfortaa"/>
                <a:ea typeface="Comfortaa"/>
                <a:cs typeface="Comfortaa"/>
                <a:sym typeface="Comfortaa"/>
              </a:rPr>
              <a:t>Grade 11&amp;12:</a:t>
            </a:r>
            <a:endParaRPr sz="1800">
              <a:latin typeface="Comfortaa"/>
              <a:ea typeface="Comfortaa"/>
              <a:cs typeface="Comfortaa"/>
              <a:sym typeface="Comfortaa"/>
            </a:endParaRPr>
          </a:p>
        </p:txBody>
      </p:sp>
      <p:sp>
        <p:nvSpPr>
          <p:cNvPr id="128" name="Google Shape;128;p22"/>
          <p:cNvSpPr/>
          <p:nvPr/>
        </p:nvSpPr>
        <p:spPr>
          <a:xfrm>
            <a:off x="1607250" y="1835988"/>
            <a:ext cx="2720700" cy="1471500"/>
          </a:xfrm>
          <a:prstGeom prst="rect">
            <a:avLst/>
          </a:prstGeom>
          <a:solidFill>
            <a:srgbClr val="701C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omfortaa"/>
                <a:ea typeface="Comfortaa"/>
                <a:cs typeface="Comfortaa"/>
                <a:sym typeface="Comfortaa"/>
              </a:rPr>
              <a:t>-Connection</a:t>
            </a:r>
            <a:endParaRPr sz="1600">
              <a:solidFill>
                <a:schemeClr val="lt1"/>
              </a:solidFill>
              <a:latin typeface="Comfortaa"/>
              <a:ea typeface="Comfortaa"/>
              <a:cs typeface="Comfortaa"/>
              <a:sym typeface="Comfortaa"/>
            </a:endParaRPr>
          </a:p>
          <a:p>
            <a:pPr indent="0" lvl="0" marL="0" rtl="0" algn="ctr">
              <a:spcBef>
                <a:spcPts val="0"/>
              </a:spcBef>
              <a:spcAft>
                <a:spcPts val="0"/>
              </a:spcAft>
              <a:buNone/>
            </a:pPr>
            <a:r>
              <a:rPr lang="en" sz="1600">
                <a:solidFill>
                  <a:schemeClr val="lt1"/>
                </a:solidFill>
                <a:latin typeface="Comfortaa"/>
                <a:ea typeface="Comfortaa"/>
                <a:cs typeface="Comfortaa"/>
                <a:sym typeface="Comfortaa"/>
              </a:rPr>
              <a:t>-Friends</a:t>
            </a:r>
            <a:endParaRPr sz="1600">
              <a:solidFill>
                <a:schemeClr val="lt1"/>
              </a:solidFill>
              <a:latin typeface="Comfortaa"/>
              <a:ea typeface="Comfortaa"/>
              <a:cs typeface="Comfortaa"/>
              <a:sym typeface="Comfortaa"/>
            </a:endParaRPr>
          </a:p>
          <a:p>
            <a:pPr indent="0" lvl="0" marL="0" rtl="0" algn="ctr">
              <a:spcBef>
                <a:spcPts val="0"/>
              </a:spcBef>
              <a:spcAft>
                <a:spcPts val="0"/>
              </a:spcAft>
              <a:buNone/>
            </a:pPr>
            <a:r>
              <a:rPr lang="en" sz="1600">
                <a:solidFill>
                  <a:schemeClr val="lt1"/>
                </a:solidFill>
                <a:latin typeface="Comfortaa"/>
                <a:ea typeface="Comfortaa"/>
                <a:cs typeface="Comfortaa"/>
                <a:sym typeface="Comfortaa"/>
              </a:rPr>
              <a:t>-Introduction</a:t>
            </a:r>
            <a:endParaRPr sz="1600">
              <a:solidFill>
                <a:schemeClr val="lt1"/>
              </a:solidFill>
              <a:latin typeface="Comfortaa"/>
              <a:ea typeface="Comfortaa"/>
              <a:cs typeface="Comfortaa"/>
              <a:sym typeface="Comfortaa"/>
            </a:endParaRPr>
          </a:p>
        </p:txBody>
      </p:sp>
      <p:sp>
        <p:nvSpPr>
          <p:cNvPr id="129" name="Google Shape;129;p22"/>
          <p:cNvSpPr/>
          <p:nvPr/>
        </p:nvSpPr>
        <p:spPr>
          <a:xfrm>
            <a:off x="4688125" y="1835988"/>
            <a:ext cx="2720700" cy="1471500"/>
          </a:xfrm>
          <a:prstGeom prst="rect">
            <a:avLst/>
          </a:prstGeom>
          <a:solidFill>
            <a:srgbClr val="701C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omfortaa"/>
                <a:ea typeface="Comfortaa"/>
                <a:cs typeface="Comfortaa"/>
                <a:sym typeface="Comfortaa"/>
              </a:rPr>
              <a:t>-Mentorship</a:t>
            </a:r>
            <a:endParaRPr sz="1600">
              <a:solidFill>
                <a:schemeClr val="lt1"/>
              </a:solidFill>
              <a:latin typeface="Comfortaa"/>
              <a:ea typeface="Comfortaa"/>
              <a:cs typeface="Comfortaa"/>
              <a:sym typeface="Comfortaa"/>
            </a:endParaRPr>
          </a:p>
          <a:p>
            <a:pPr indent="0" lvl="0" marL="0" rtl="0" algn="ctr">
              <a:spcBef>
                <a:spcPts val="0"/>
              </a:spcBef>
              <a:spcAft>
                <a:spcPts val="0"/>
              </a:spcAft>
              <a:buNone/>
            </a:pPr>
            <a:r>
              <a:rPr lang="en" sz="1600">
                <a:solidFill>
                  <a:schemeClr val="lt1"/>
                </a:solidFill>
                <a:latin typeface="Comfortaa"/>
                <a:ea typeface="Comfortaa"/>
                <a:cs typeface="Comfortaa"/>
                <a:sym typeface="Comfortaa"/>
              </a:rPr>
              <a:t>-Internship</a:t>
            </a:r>
            <a:endParaRPr sz="1600">
              <a:solidFill>
                <a:schemeClr val="lt1"/>
              </a:solidFill>
              <a:latin typeface="Comfortaa"/>
              <a:ea typeface="Comfortaa"/>
              <a:cs typeface="Comfortaa"/>
              <a:sym typeface="Comfortaa"/>
            </a:endParaRPr>
          </a:p>
          <a:p>
            <a:pPr indent="0" lvl="0" marL="0" rtl="0" algn="ctr">
              <a:spcBef>
                <a:spcPts val="0"/>
              </a:spcBef>
              <a:spcAft>
                <a:spcPts val="0"/>
              </a:spcAft>
              <a:buNone/>
            </a:pPr>
            <a:r>
              <a:rPr lang="en" sz="1600">
                <a:solidFill>
                  <a:schemeClr val="lt1"/>
                </a:solidFill>
                <a:latin typeface="Comfortaa"/>
                <a:ea typeface="Comfortaa"/>
                <a:cs typeface="Comfortaa"/>
                <a:sym typeface="Comfortaa"/>
              </a:rPr>
              <a:t>-In-depth Experience</a:t>
            </a:r>
            <a:endParaRPr sz="1600">
              <a:solidFill>
                <a:schemeClr val="lt1"/>
              </a:solidFill>
              <a:latin typeface="Comfortaa"/>
              <a:ea typeface="Comfortaa"/>
              <a:cs typeface="Comfortaa"/>
              <a:sym typeface="Comfortaa"/>
            </a:endParaRPr>
          </a:p>
        </p:txBody>
      </p:sp>
      <p:sp>
        <p:nvSpPr>
          <p:cNvPr id="130" name="Google Shape;130;p22"/>
          <p:cNvSpPr txBox="1"/>
          <p:nvPr/>
        </p:nvSpPr>
        <p:spPr>
          <a:xfrm>
            <a:off x="3069900" y="267400"/>
            <a:ext cx="3004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Comfortaa"/>
                <a:ea typeface="Comfortaa"/>
                <a:cs typeface="Comfortaa"/>
                <a:sym typeface="Comfortaa"/>
              </a:rPr>
              <a:t>About YUMI</a:t>
            </a:r>
            <a:endParaRPr sz="20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23"/>
          <p:cNvSpPr txBox="1"/>
          <p:nvPr/>
        </p:nvSpPr>
        <p:spPr>
          <a:xfrm>
            <a:off x="941650" y="337575"/>
            <a:ext cx="27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3">
            <a:alphaModFix/>
          </a:blip>
          <a:stretch>
            <a:fillRect/>
          </a:stretch>
        </p:blipFill>
        <p:spPr>
          <a:xfrm>
            <a:off x="149250" y="152400"/>
            <a:ext cx="2176051" cy="3732831"/>
          </a:xfrm>
          <a:prstGeom prst="rect">
            <a:avLst/>
          </a:prstGeom>
          <a:noFill/>
          <a:ln>
            <a:noFill/>
          </a:ln>
        </p:spPr>
      </p:pic>
      <p:pic>
        <p:nvPicPr>
          <p:cNvPr id="137" name="Google Shape;137;p23"/>
          <p:cNvPicPr preferRelativeResize="0"/>
          <p:nvPr/>
        </p:nvPicPr>
        <p:blipFill>
          <a:blip r:embed="rId4">
            <a:alphaModFix/>
          </a:blip>
          <a:stretch>
            <a:fillRect/>
          </a:stretch>
        </p:blipFill>
        <p:spPr>
          <a:xfrm>
            <a:off x="4588400" y="93500"/>
            <a:ext cx="2176049" cy="3729538"/>
          </a:xfrm>
          <a:prstGeom prst="rect">
            <a:avLst/>
          </a:prstGeom>
          <a:noFill/>
          <a:ln>
            <a:noFill/>
          </a:ln>
        </p:spPr>
      </p:pic>
      <p:pic>
        <p:nvPicPr>
          <p:cNvPr id="138" name="Google Shape;138;p23"/>
          <p:cNvPicPr preferRelativeResize="0"/>
          <p:nvPr/>
        </p:nvPicPr>
        <p:blipFill>
          <a:blip r:embed="rId5">
            <a:alphaModFix/>
          </a:blip>
          <a:stretch>
            <a:fillRect/>
          </a:stretch>
        </p:blipFill>
        <p:spPr>
          <a:xfrm>
            <a:off x="2374250" y="83550"/>
            <a:ext cx="2176050" cy="3753974"/>
          </a:xfrm>
          <a:prstGeom prst="rect">
            <a:avLst/>
          </a:prstGeom>
          <a:noFill/>
          <a:ln>
            <a:noFill/>
          </a:ln>
        </p:spPr>
      </p:pic>
      <p:pic>
        <p:nvPicPr>
          <p:cNvPr id="139" name="Google Shape;139;p23"/>
          <p:cNvPicPr preferRelativeResize="0"/>
          <p:nvPr/>
        </p:nvPicPr>
        <p:blipFill>
          <a:blip r:embed="rId6">
            <a:alphaModFix/>
          </a:blip>
          <a:stretch>
            <a:fillRect/>
          </a:stretch>
        </p:blipFill>
        <p:spPr>
          <a:xfrm>
            <a:off x="6864325" y="146213"/>
            <a:ext cx="2115799" cy="3628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24"/>
          <p:cNvSpPr txBox="1"/>
          <p:nvPr/>
        </p:nvSpPr>
        <p:spPr>
          <a:xfrm>
            <a:off x="830175" y="779150"/>
            <a:ext cx="345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Partners</a:t>
            </a:r>
            <a:endParaRPr b="1" sz="1800">
              <a:latin typeface="Comfortaa"/>
              <a:ea typeface="Comfortaa"/>
              <a:cs typeface="Comfortaa"/>
              <a:sym typeface="Comfortaa"/>
            </a:endParaRPr>
          </a:p>
        </p:txBody>
      </p:sp>
      <p:sp>
        <p:nvSpPr>
          <p:cNvPr id="145" name="Google Shape;145;p24"/>
          <p:cNvSpPr txBox="1"/>
          <p:nvPr/>
        </p:nvSpPr>
        <p:spPr>
          <a:xfrm>
            <a:off x="5084200" y="779150"/>
            <a:ext cx="3059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Comfortaa"/>
                <a:ea typeface="Comfortaa"/>
                <a:cs typeface="Comfortaa"/>
                <a:sym typeface="Comfortaa"/>
              </a:rPr>
              <a:t>Reinforcement Tasks</a:t>
            </a:r>
            <a:endParaRPr b="1" sz="1800">
              <a:latin typeface="Comfortaa"/>
              <a:ea typeface="Comfortaa"/>
              <a:cs typeface="Comfortaa"/>
              <a:sym typeface="Comfortaa"/>
            </a:endParaRPr>
          </a:p>
        </p:txBody>
      </p:sp>
      <p:sp>
        <p:nvSpPr>
          <p:cNvPr id="146" name="Google Shape;146;p24"/>
          <p:cNvSpPr txBox="1"/>
          <p:nvPr/>
        </p:nvSpPr>
        <p:spPr>
          <a:xfrm>
            <a:off x="909975" y="2946325"/>
            <a:ext cx="3297900" cy="1563900"/>
          </a:xfrm>
          <a:prstGeom prst="rect">
            <a:avLst/>
          </a:prstGeom>
          <a:solidFill>
            <a:srgbClr val="701C7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F2F2F2"/>
                </a:solidFill>
                <a:latin typeface="Comfortaa"/>
                <a:ea typeface="Comfortaa"/>
                <a:cs typeface="Comfortaa"/>
                <a:sym typeface="Comfortaa"/>
              </a:rPr>
              <a:t>- </a:t>
            </a:r>
            <a:r>
              <a:rPr lang="en" sz="1600">
                <a:solidFill>
                  <a:srgbClr val="F2F2F2"/>
                </a:solidFill>
                <a:latin typeface="Comfortaa"/>
                <a:ea typeface="Comfortaa"/>
                <a:cs typeface="Comfortaa"/>
                <a:sym typeface="Comfortaa"/>
              </a:rPr>
              <a:t>Indy WiT</a:t>
            </a:r>
            <a:endParaRPr sz="1600">
              <a:solidFill>
                <a:srgbClr val="F2F2F2"/>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rgbClr val="F2F2F2"/>
                </a:solidFill>
                <a:latin typeface="Comfortaa"/>
                <a:ea typeface="Comfortaa"/>
                <a:cs typeface="Comfortaa"/>
                <a:sym typeface="Comfortaa"/>
              </a:rPr>
              <a:t>-WorkOne</a:t>
            </a:r>
            <a:endParaRPr sz="1600">
              <a:solidFill>
                <a:srgbClr val="F2F2F2"/>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rgbClr val="F2F2F2"/>
                </a:solidFill>
                <a:latin typeface="Comfortaa"/>
                <a:ea typeface="Comfortaa"/>
                <a:cs typeface="Comfortaa"/>
                <a:sym typeface="Comfortaa"/>
              </a:rPr>
              <a:t>-TechPoint</a:t>
            </a:r>
            <a:endParaRPr sz="1600">
              <a:solidFill>
                <a:srgbClr val="F2F2F2"/>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rgbClr val="F2F2F2"/>
                </a:solidFill>
                <a:latin typeface="Comfortaa"/>
                <a:ea typeface="Comfortaa"/>
                <a:cs typeface="Comfortaa"/>
                <a:sym typeface="Comfortaa"/>
              </a:rPr>
              <a:t>-High Schools </a:t>
            </a:r>
            <a:endParaRPr sz="1600">
              <a:solidFill>
                <a:srgbClr val="F2F2F2"/>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rgbClr val="F2F2F2"/>
                </a:solidFill>
                <a:latin typeface="Comfortaa"/>
                <a:ea typeface="Comfortaa"/>
                <a:cs typeface="Comfortaa"/>
                <a:sym typeface="Comfortaa"/>
              </a:rPr>
              <a:t>-Universities</a:t>
            </a:r>
            <a:endParaRPr sz="1800">
              <a:solidFill>
                <a:srgbClr val="F2F2F2"/>
              </a:solidFill>
              <a:highlight>
                <a:schemeClr val="lt1"/>
              </a:highlight>
              <a:latin typeface="Comfortaa"/>
              <a:ea typeface="Comfortaa"/>
              <a:cs typeface="Comfortaa"/>
              <a:sym typeface="Comfortaa"/>
            </a:endParaRPr>
          </a:p>
        </p:txBody>
      </p:sp>
      <p:sp>
        <p:nvSpPr>
          <p:cNvPr id="147" name="Google Shape;147;p24"/>
          <p:cNvSpPr txBox="1"/>
          <p:nvPr/>
        </p:nvSpPr>
        <p:spPr>
          <a:xfrm>
            <a:off x="5183500" y="2804750"/>
            <a:ext cx="2860500" cy="1563900"/>
          </a:xfrm>
          <a:prstGeom prst="rect">
            <a:avLst/>
          </a:prstGeom>
          <a:solidFill>
            <a:srgbClr val="701C7F"/>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lt1"/>
                </a:solidFill>
                <a:latin typeface="Comfortaa"/>
                <a:ea typeface="Comfortaa"/>
                <a:cs typeface="Comfortaa"/>
                <a:sym typeface="Comfortaa"/>
              </a:rPr>
              <a:t>-</a:t>
            </a:r>
            <a:r>
              <a:rPr lang="en" sz="1600">
                <a:solidFill>
                  <a:schemeClr val="lt1"/>
                </a:solidFill>
                <a:latin typeface="Comfortaa"/>
                <a:ea typeface="Comfortaa"/>
                <a:cs typeface="Comfortaa"/>
                <a:sym typeface="Comfortaa"/>
              </a:rPr>
              <a:t>Mentorship &amp; Assignments</a:t>
            </a:r>
            <a:endParaRPr sz="1600">
              <a:solidFill>
                <a:schemeClr val="lt1"/>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chemeClr val="lt1"/>
                </a:solidFill>
                <a:latin typeface="Comfortaa"/>
                <a:ea typeface="Comfortaa"/>
                <a:cs typeface="Comfortaa"/>
                <a:sym typeface="Comfortaa"/>
              </a:rPr>
              <a:t>-Job Shadow</a:t>
            </a:r>
            <a:endParaRPr sz="1600">
              <a:solidFill>
                <a:schemeClr val="lt1"/>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chemeClr val="lt1"/>
                </a:solidFill>
                <a:latin typeface="Comfortaa"/>
                <a:ea typeface="Comfortaa"/>
                <a:cs typeface="Comfortaa"/>
                <a:sym typeface="Comfortaa"/>
              </a:rPr>
              <a:t>-Support</a:t>
            </a:r>
            <a:endParaRPr sz="1600">
              <a:solidFill>
                <a:schemeClr val="lt1"/>
              </a:solidFill>
              <a:latin typeface="Comfortaa"/>
              <a:ea typeface="Comfortaa"/>
              <a:cs typeface="Comfortaa"/>
              <a:sym typeface="Comfortaa"/>
            </a:endParaRPr>
          </a:p>
          <a:p>
            <a:pPr indent="0" lvl="0" marL="0" rtl="0" algn="ctr">
              <a:lnSpc>
                <a:spcPct val="115000"/>
              </a:lnSpc>
              <a:spcBef>
                <a:spcPts val="0"/>
              </a:spcBef>
              <a:spcAft>
                <a:spcPts val="0"/>
              </a:spcAft>
              <a:buNone/>
            </a:pPr>
            <a:r>
              <a:rPr lang="en" sz="1600">
                <a:solidFill>
                  <a:schemeClr val="lt1"/>
                </a:solidFill>
                <a:latin typeface="Comfortaa"/>
                <a:ea typeface="Comfortaa"/>
                <a:cs typeface="Comfortaa"/>
                <a:sym typeface="Comfortaa"/>
              </a:rPr>
              <a:t>-Tech experience</a:t>
            </a:r>
            <a:r>
              <a:rPr b="1" i="1" lang="en" sz="1200">
                <a:solidFill>
                  <a:schemeClr val="lt1"/>
                </a:solidFill>
              </a:rPr>
              <a:t> </a:t>
            </a:r>
            <a:r>
              <a:rPr b="1" i="1" lang="en" sz="1200">
                <a:solidFill>
                  <a:schemeClr val="dk1"/>
                </a:solidFill>
              </a:rPr>
              <a:t>  </a:t>
            </a:r>
            <a:endParaRPr sz="900">
              <a:solidFill>
                <a:schemeClr val="dk1"/>
              </a:solidFill>
            </a:endParaRPr>
          </a:p>
        </p:txBody>
      </p:sp>
      <p:pic>
        <p:nvPicPr>
          <p:cNvPr id="148" name="Google Shape;148;p24"/>
          <p:cNvPicPr preferRelativeResize="0"/>
          <p:nvPr/>
        </p:nvPicPr>
        <p:blipFill rotWithShape="1">
          <a:blip r:embed="rId3">
            <a:alphaModFix/>
          </a:blip>
          <a:srcRect b="0" l="0" r="0" t="0"/>
          <a:stretch/>
        </p:blipFill>
        <p:spPr>
          <a:xfrm>
            <a:off x="1128700" y="1466050"/>
            <a:ext cx="2860425" cy="1255076"/>
          </a:xfrm>
          <a:prstGeom prst="rect">
            <a:avLst/>
          </a:prstGeom>
          <a:noFill/>
          <a:ln>
            <a:noFill/>
          </a:ln>
        </p:spPr>
      </p:pic>
      <p:pic>
        <p:nvPicPr>
          <p:cNvPr id="149" name="Google Shape;149;p24"/>
          <p:cNvPicPr preferRelativeResize="0"/>
          <p:nvPr/>
        </p:nvPicPr>
        <p:blipFill>
          <a:blip r:embed="rId4">
            <a:alphaModFix/>
          </a:blip>
          <a:stretch>
            <a:fillRect/>
          </a:stretch>
        </p:blipFill>
        <p:spPr>
          <a:xfrm>
            <a:off x="5805088" y="1240850"/>
            <a:ext cx="1617326" cy="156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5"/>
          <p:cNvSpPr txBox="1"/>
          <p:nvPr/>
        </p:nvSpPr>
        <p:spPr>
          <a:xfrm>
            <a:off x="2562300" y="94000"/>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Market Validation</a:t>
            </a:r>
            <a:endParaRPr b="1" sz="2000">
              <a:latin typeface="Comfortaa"/>
              <a:ea typeface="Comfortaa"/>
              <a:cs typeface="Comfortaa"/>
              <a:sym typeface="Comfortaa"/>
            </a:endParaRPr>
          </a:p>
        </p:txBody>
      </p:sp>
      <p:sp>
        <p:nvSpPr>
          <p:cNvPr id="155" name="Google Shape;155;p25"/>
          <p:cNvSpPr txBox="1"/>
          <p:nvPr/>
        </p:nvSpPr>
        <p:spPr>
          <a:xfrm>
            <a:off x="5267025" y="2662325"/>
            <a:ext cx="17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Group1</a:t>
            </a:r>
            <a:endParaRPr u="sng">
              <a:solidFill>
                <a:schemeClr val="lt1"/>
              </a:solidFill>
            </a:endParaRPr>
          </a:p>
          <a:p>
            <a:pPr indent="0" lvl="0" marL="0" rtl="0" algn="l">
              <a:spcBef>
                <a:spcPts val="0"/>
              </a:spcBef>
              <a:spcAft>
                <a:spcPts val="0"/>
              </a:spcAft>
              <a:buNone/>
            </a:pPr>
            <a:r>
              <a:rPr lang="en" u="sng">
                <a:solidFill>
                  <a:schemeClr val="lt1"/>
                </a:solidFill>
              </a:rPr>
              <a:t> 9-10th grade </a:t>
            </a:r>
            <a:endParaRPr u="sng">
              <a:solidFill>
                <a:schemeClr val="lt1"/>
              </a:solidFill>
            </a:endParaRPr>
          </a:p>
        </p:txBody>
      </p:sp>
      <p:sp>
        <p:nvSpPr>
          <p:cNvPr id="156" name="Google Shape;156;p25"/>
          <p:cNvSpPr/>
          <p:nvPr/>
        </p:nvSpPr>
        <p:spPr>
          <a:xfrm>
            <a:off x="5087250" y="1018325"/>
            <a:ext cx="3318600" cy="1644000"/>
          </a:xfrm>
          <a:prstGeom prst="wedgeRoundRectCallout">
            <a:avLst>
              <a:gd fmla="val -40965" name="adj1"/>
              <a:gd fmla="val 61267" name="adj2"/>
              <a:gd fmla="val 0" name="adj3"/>
            </a:avLst>
          </a:prstGeom>
          <a:solidFill>
            <a:srgbClr val="701C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F2F2F2"/>
                </a:solidFill>
                <a:latin typeface="Comfortaa"/>
                <a:ea typeface="Comfortaa"/>
                <a:cs typeface="Comfortaa"/>
                <a:sym typeface="Comfortaa"/>
              </a:rPr>
              <a:t>Empowering but encouraging these students and even giving them a little push to move forward is important in long run.</a:t>
            </a:r>
            <a:endParaRPr sz="1900">
              <a:solidFill>
                <a:srgbClr val="F2F2F2"/>
              </a:solidFill>
              <a:latin typeface="Comfortaa"/>
              <a:ea typeface="Comfortaa"/>
              <a:cs typeface="Comfortaa"/>
              <a:sym typeface="Comfortaa"/>
            </a:endParaRPr>
          </a:p>
        </p:txBody>
      </p:sp>
      <p:sp>
        <p:nvSpPr>
          <p:cNvPr id="157" name="Google Shape;157;p25"/>
          <p:cNvSpPr txBox="1"/>
          <p:nvPr/>
        </p:nvSpPr>
        <p:spPr>
          <a:xfrm>
            <a:off x="2383750" y="4147925"/>
            <a:ext cx="3198000" cy="831300"/>
          </a:xfrm>
          <a:prstGeom prst="rect">
            <a:avLst/>
          </a:prstGeom>
          <a:solidFill>
            <a:srgbClr val="701C7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2F2F2"/>
                </a:solidFill>
                <a:latin typeface="Comfortaa"/>
                <a:ea typeface="Comfortaa"/>
                <a:cs typeface="Comfortaa"/>
                <a:sym typeface="Comfortaa"/>
              </a:rPr>
              <a:t>Ariel Crawley</a:t>
            </a:r>
            <a:endParaRPr sz="1600">
              <a:solidFill>
                <a:srgbClr val="F2F2F2"/>
              </a:solidFill>
              <a:latin typeface="Comfortaa"/>
              <a:ea typeface="Comfortaa"/>
              <a:cs typeface="Comfortaa"/>
              <a:sym typeface="Comfortaa"/>
            </a:endParaRPr>
          </a:p>
          <a:p>
            <a:pPr indent="0" lvl="0" marL="0" rtl="0" algn="ctr">
              <a:spcBef>
                <a:spcPts val="0"/>
              </a:spcBef>
              <a:spcAft>
                <a:spcPts val="0"/>
              </a:spcAft>
              <a:buNone/>
            </a:pPr>
            <a:r>
              <a:rPr lang="en" sz="1300">
                <a:solidFill>
                  <a:srgbClr val="F2F2F2"/>
                </a:solidFill>
                <a:latin typeface="Comfortaa"/>
                <a:ea typeface="Comfortaa"/>
                <a:cs typeface="Comfortaa"/>
                <a:sym typeface="Comfortaa"/>
              </a:rPr>
              <a:t>Community Engagement, Indy Women in Tech</a:t>
            </a:r>
            <a:endParaRPr sz="1300">
              <a:solidFill>
                <a:srgbClr val="F2F2F2"/>
              </a:solidFill>
              <a:latin typeface="Comfortaa"/>
              <a:ea typeface="Comfortaa"/>
              <a:cs typeface="Comfortaa"/>
              <a:sym typeface="Comfortaa"/>
            </a:endParaRPr>
          </a:p>
        </p:txBody>
      </p:sp>
      <p:pic>
        <p:nvPicPr>
          <p:cNvPr id="158" name="Google Shape;158;p25"/>
          <p:cNvPicPr preferRelativeResize="0"/>
          <p:nvPr/>
        </p:nvPicPr>
        <p:blipFill>
          <a:blip r:embed="rId3">
            <a:alphaModFix/>
          </a:blip>
          <a:stretch>
            <a:fillRect/>
          </a:stretch>
        </p:blipFill>
        <p:spPr>
          <a:xfrm>
            <a:off x="2944438" y="1931825"/>
            <a:ext cx="2076600" cy="2076600"/>
          </a:xfrm>
          <a:prstGeom prst="ellipse">
            <a:avLst/>
          </a:prstGeom>
          <a:noFill/>
          <a:ln>
            <a:noFill/>
          </a:ln>
        </p:spPr>
      </p:pic>
      <p:pic>
        <p:nvPicPr>
          <p:cNvPr id="159" name="Google Shape;159;p25"/>
          <p:cNvPicPr preferRelativeResize="0"/>
          <p:nvPr/>
        </p:nvPicPr>
        <p:blipFill>
          <a:blip r:embed="rId4">
            <a:alphaModFix/>
          </a:blip>
          <a:stretch>
            <a:fillRect/>
          </a:stretch>
        </p:blipFill>
        <p:spPr>
          <a:xfrm>
            <a:off x="122475" y="586600"/>
            <a:ext cx="2892174" cy="187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26"/>
          <p:cNvSpPr txBox="1"/>
          <p:nvPr/>
        </p:nvSpPr>
        <p:spPr>
          <a:xfrm>
            <a:off x="2562300" y="93975"/>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Forecasting </a:t>
            </a:r>
            <a:endParaRPr b="1" sz="2000">
              <a:latin typeface="Comfortaa"/>
              <a:ea typeface="Comfortaa"/>
              <a:cs typeface="Comfortaa"/>
              <a:sym typeface="Comfortaa"/>
            </a:endParaRPr>
          </a:p>
        </p:txBody>
      </p:sp>
      <p:sp>
        <p:nvSpPr>
          <p:cNvPr id="165" name="Google Shape;165;p26"/>
          <p:cNvSpPr txBox="1"/>
          <p:nvPr/>
        </p:nvSpPr>
        <p:spPr>
          <a:xfrm>
            <a:off x="5267025" y="2662325"/>
            <a:ext cx="17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        Group1</a:t>
            </a:r>
            <a:endParaRPr u="sng">
              <a:solidFill>
                <a:schemeClr val="lt1"/>
              </a:solidFill>
            </a:endParaRPr>
          </a:p>
          <a:p>
            <a:pPr indent="0" lvl="0" marL="0" rtl="0" algn="l">
              <a:spcBef>
                <a:spcPts val="0"/>
              </a:spcBef>
              <a:spcAft>
                <a:spcPts val="0"/>
              </a:spcAft>
              <a:buNone/>
            </a:pPr>
            <a:r>
              <a:rPr lang="en" u="sng">
                <a:solidFill>
                  <a:schemeClr val="lt1"/>
                </a:solidFill>
              </a:rPr>
              <a:t> 9-10th grade </a:t>
            </a:r>
            <a:endParaRPr u="sng">
              <a:solidFill>
                <a:schemeClr val="lt1"/>
              </a:solidFill>
            </a:endParaRPr>
          </a:p>
        </p:txBody>
      </p:sp>
      <p:sp>
        <p:nvSpPr>
          <p:cNvPr id="166" name="Google Shape;166;p26"/>
          <p:cNvSpPr/>
          <p:nvPr/>
        </p:nvSpPr>
        <p:spPr>
          <a:xfrm>
            <a:off x="755000" y="865450"/>
            <a:ext cx="3254100" cy="3255300"/>
          </a:xfrm>
          <a:prstGeom prst="ellipse">
            <a:avLst/>
          </a:prstGeom>
          <a:solidFill>
            <a:srgbClr val="701C7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2F2F2"/>
                </a:solidFill>
                <a:latin typeface="Comfortaa"/>
                <a:ea typeface="Comfortaa"/>
                <a:cs typeface="Comfortaa"/>
                <a:sym typeface="Comfortaa"/>
              </a:rPr>
              <a:t>Expenses</a:t>
            </a:r>
            <a:endParaRPr b="1" sz="1600">
              <a:solidFill>
                <a:srgbClr val="F2F2F2"/>
              </a:solidFill>
              <a:latin typeface="Comfortaa"/>
              <a:ea typeface="Comfortaa"/>
              <a:cs typeface="Comfortaa"/>
              <a:sym typeface="Comfortaa"/>
            </a:endParaRPr>
          </a:p>
          <a:p>
            <a:pPr indent="0" lvl="0" marL="0" rtl="0" algn="l">
              <a:spcBef>
                <a:spcPts val="0"/>
              </a:spcBef>
              <a:spcAft>
                <a:spcPts val="0"/>
              </a:spcAft>
              <a:buNone/>
            </a:pPr>
            <a:r>
              <a:t/>
            </a:r>
            <a:endParaRPr sz="1500">
              <a:solidFill>
                <a:srgbClr val="F2F2F2"/>
              </a:solidFill>
              <a:latin typeface="Comfortaa"/>
              <a:ea typeface="Comfortaa"/>
              <a:cs typeface="Comfortaa"/>
              <a:sym typeface="Comfortaa"/>
            </a:endParaRPr>
          </a:p>
          <a:p>
            <a:pPr indent="0" lvl="0" marL="0" rtl="0" algn="ctr">
              <a:spcBef>
                <a:spcPts val="0"/>
              </a:spcBef>
              <a:spcAft>
                <a:spcPts val="0"/>
              </a:spcAft>
              <a:buNone/>
            </a:pPr>
            <a:r>
              <a:rPr lang="en" sz="1500">
                <a:solidFill>
                  <a:srgbClr val="F2F2F2"/>
                </a:solidFill>
                <a:latin typeface="Comfortaa"/>
                <a:ea typeface="Comfortaa"/>
                <a:cs typeface="Comfortaa"/>
                <a:sym typeface="Comfortaa"/>
              </a:rPr>
              <a:t>-</a:t>
            </a:r>
            <a:r>
              <a:rPr lang="en" sz="1500">
                <a:solidFill>
                  <a:srgbClr val="F2F2F2"/>
                </a:solidFill>
                <a:latin typeface="Comfortaa"/>
                <a:ea typeface="Comfortaa"/>
                <a:cs typeface="Comfortaa"/>
                <a:sym typeface="Comfortaa"/>
              </a:rPr>
              <a:t>Initial-$2,000</a:t>
            </a:r>
            <a:endParaRPr sz="1500">
              <a:solidFill>
                <a:srgbClr val="F2F2F2"/>
              </a:solidFill>
              <a:latin typeface="Comfortaa"/>
              <a:ea typeface="Comfortaa"/>
              <a:cs typeface="Comfortaa"/>
              <a:sym typeface="Comfortaa"/>
            </a:endParaRPr>
          </a:p>
          <a:p>
            <a:pPr indent="0" lvl="0" marL="457200" rtl="0" algn="l">
              <a:spcBef>
                <a:spcPts val="0"/>
              </a:spcBef>
              <a:spcAft>
                <a:spcPts val="0"/>
              </a:spcAft>
              <a:buNone/>
            </a:pPr>
            <a:r>
              <a:t/>
            </a:r>
            <a:endParaRPr sz="1500">
              <a:solidFill>
                <a:srgbClr val="F2F2F2"/>
              </a:solidFill>
              <a:latin typeface="Comfortaa"/>
              <a:ea typeface="Comfortaa"/>
              <a:cs typeface="Comfortaa"/>
              <a:sym typeface="Comfortaa"/>
            </a:endParaRPr>
          </a:p>
          <a:p>
            <a:pPr indent="0" lvl="0" marL="0" rtl="0" algn="ctr">
              <a:spcBef>
                <a:spcPts val="0"/>
              </a:spcBef>
              <a:spcAft>
                <a:spcPts val="0"/>
              </a:spcAft>
              <a:buNone/>
            </a:pPr>
            <a:r>
              <a:rPr lang="en" sz="1500">
                <a:solidFill>
                  <a:srgbClr val="F2F2F2"/>
                </a:solidFill>
                <a:latin typeface="Comfortaa"/>
                <a:ea typeface="Comfortaa"/>
                <a:cs typeface="Comfortaa"/>
                <a:sym typeface="Comfortaa"/>
              </a:rPr>
              <a:t>-</a:t>
            </a:r>
            <a:r>
              <a:rPr lang="en" sz="1500">
                <a:solidFill>
                  <a:srgbClr val="F2F2F2"/>
                </a:solidFill>
                <a:latin typeface="Comfortaa"/>
                <a:ea typeface="Comfortaa"/>
                <a:cs typeface="Comfortaa"/>
                <a:sym typeface="Comfortaa"/>
              </a:rPr>
              <a:t>Ongoing-$850</a:t>
            </a:r>
            <a:endParaRPr sz="1500">
              <a:solidFill>
                <a:srgbClr val="F2F2F2"/>
              </a:solidFill>
              <a:latin typeface="Comfortaa"/>
              <a:ea typeface="Comfortaa"/>
              <a:cs typeface="Comfortaa"/>
              <a:sym typeface="Comfortaa"/>
            </a:endParaRPr>
          </a:p>
          <a:p>
            <a:pPr indent="0" lvl="0" marL="457200" rtl="0" algn="l">
              <a:spcBef>
                <a:spcPts val="0"/>
              </a:spcBef>
              <a:spcAft>
                <a:spcPts val="0"/>
              </a:spcAft>
              <a:buNone/>
            </a:pPr>
            <a:r>
              <a:t/>
            </a:r>
            <a:endParaRPr sz="1500">
              <a:solidFill>
                <a:srgbClr val="F2F2F2"/>
              </a:solidFill>
              <a:latin typeface="Comfortaa"/>
              <a:ea typeface="Comfortaa"/>
              <a:cs typeface="Comfortaa"/>
              <a:sym typeface="Comfortaa"/>
            </a:endParaRPr>
          </a:p>
          <a:p>
            <a:pPr indent="0" lvl="0" marL="0" rtl="0" algn="ctr">
              <a:spcBef>
                <a:spcPts val="0"/>
              </a:spcBef>
              <a:spcAft>
                <a:spcPts val="0"/>
              </a:spcAft>
              <a:buNone/>
            </a:pPr>
            <a:r>
              <a:rPr lang="en" sz="1500">
                <a:solidFill>
                  <a:srgbClr val="F2F2F2"/>
                </a:solidFill>
                <a:latin typeface="Comfortaa"/>
                <a:ea typeface="Comfortaa"/>
                <a:cs typeface="Comfortaa"/>
                <a:sym typeface="Comfortaa"/>
              </a:rPr>
              <a:t>-Monthly Customer Acquisition Cost-</a:t>
            </a:r>
            <a:r>
              <a:rPr b="1" lang="en" sz="1500">
                <a:solidFill>
                  <a:srgbClr val="F2F2F2"/>
                </a:solidFill>
                <a:latin typeface="Comfortaa"/>
                <a:ea typeface="Comfortaa"/>
                <a:cs typeface="Comfortaa"/>
                <a:sym typeface="Comfortaa"/>
              </a:rPr>
              <a:t> $1550</a:t>
            </a:r>
            <a:endParaRPr b="1" sz="1500">
              <a:solidFill>
                <a:srgbClr val="F2F2F2"/>
              </a:solidFill>
              <a:latin typeface="Comfortaa"/>
              <a:ea typeface="Comfortaa"/>
              <a:cs typeface="Comfortaa"/>
              <a:sym typeface="Comfortaa"/>
            </a:endParaRPr>
          </a:p>
          <a:p>
            <a:pPr indent="0" lvl="0" marL="0" rtl="0" algn="ctr">
              <a:spcBef>
                <a:spcPts val="0"/>
              </a:spcBef>
              <a:spcAft>
                <a:spcPts val="0"/>
              </a:spcAft>
              <a:buNone/>
            </a:pPr>
            <a:r>
              <a:t/>
            </a:r>
            <a:endParaRPr b="1" sz="1500">
              <a:solidFill>
                <a:srgbClr val="F2F2F2"/>
              </a:solidFill>
              <a:latin typeface="Comfortaa"/>
              <a:ea typeface="Comfortaa"/>
              <a:cs typeface="Comfortaa"/>
              <a:sym typeface="Comfortaa"/>
            </a:endParaRPr>
          </a:p>
          <a:p>
            <a:pPr indent="0" lvl="0" marL="0" rtl="0" algn="ctr">
              <a:spcBef>
                <a:spcPts val="0"/>
              </a:spcBef>
              <a:spcAft>
                <a:spcPts val="0"/>
              </a:spcAft>
              <a:buNone/>
            </a:pPr>
            <a:r>
              <a:rPr b="1" lang="en" sz="1500">
                <a:solidFill>
                  <a:srgbClr val="F2F2F2"/>
                </a:solidFill>
                <a:latin typeface="Comfortaa"/>
                <a:ea typeface="Comfortaa"/>
                <a:cs typeface="Comfortaa"/>
                <a:sym typeface="Comfortaa"/>
              </a:rPr>
              <a:t> ~$30,000</a:t>
            </a:r>
            <a:endParaRPr b="1" sz="1500">
              <a:solidFill>
                <a:srgbClr val="F2F2F2"/>
              </a:solidFill>
              <a:latin typeface="Comfortaa"/>
              <a:ea typeface="Comfortaa"/>
              <a:cs typeface="Comfortaa"/>
              <a:sym typeface="Comfortaa"/>
            </a:endParaRPr>
          </a:p>
          <a:p>
            <a:pPr indent="0" lvl="0" marL="0" rtl="0" algn="l">
              <a:spcBef>
                <a:spcPts val="0"/>
              </a:spcBef>
              <a:spcAft>
                <a:spcPts val="0"/>
              </a:spcAft>
              <a:buNone/>
            </a:pPr>
            <a:r>
              <a:t/>
            </a:r>
            <a:endParaRPr>
              <a:solidFill>
                <a:schemeClr val="lt1"/>
              </a:solidFill>
            </a:endParaRPr>
          </a:p>
        </p:txBody>
      </p:sp>
      <p:sp>
        <p:nvSpPr>
          <p:cNvPr id="167" name="Google Shape;167;p26"/>
          <p:cNvSpPr/>
          <p:nvPr/>
        </p:nvSpPr>
        <p:spPr>
          <a:xfrm>
            <a:off x="5009050" y="944100"/>
            <a:ext cx="3254100" cy="3255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omfortaa"/>
                <a:ea typeface="Comfortaa"/>
                <a:cs typeface="Comfortaa"/>
                <a:sym typeface="Comfortaa"/>
              </a:rPr>
              <a:t>Funding</a:t>
            </a:r>
            <a:endParaRPr b="1" sz="16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500">
              <a:solidFill>
                <a:schemeClr val="lt1"/>
              </a:solidFill>
              <a:latin typeface="Comfortaa"/>
              <a:ea typeface="Comfortaa"/>
              <a:cs typeface="Comfortaa"/>
              <a:sym typeface="Comfortaa"/>
            </a:endParaRPr>
          </a:p>
          <a:p>
            <a:pPr indent="0" lvl="0" marL="0" rtl="0" algn="ctr">
              <a:spcBef>
                <a:spcPts val="0"/>
              </a:spcBef>
              <a:spcAft>
                <a:spcPts val="0"/>
              </a:spcAft>
              <a:buNone/>
            </a:pPr>
            <a:r>
              <a:rPr lang="en" sz="1500">
                <a:solidFill>
                  <a:schemeClr val="lt1"/>
                </a:solidFill>
                <a:latin typeface="Comfortaa"/>
                <a:ea typeface="Comfortaa"/>
                <a:cs typeface="Comfortaa"/>
                <a:sym typeface="Comfortaa"/>
              </a:rPr>
              <a:t>-Partner Sponsorships-$10,000</a:t>
            </a:r>
            <a:endParaRPr sz="15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lt1"/>
              </a:solidFill>
              <a:latin typeface="Comfortaa"/>
              <a:ea typeface="Comfortaa"/>
              <a:cs typeface="Comfortaa"/>
              <a:sym typeface="Comfortaa"/>
            </a:endParaRPr>
          </a:p>
          <a:p>
            <a:pPr indent="0" lvl="0" marL="0" rtl="0" algn="ctr">
              <a:spcBef>
                <a:spcPts val="0"/>
              </a:spcBef>
              <a:spcAft>
                <a:spcPts val="0"/>
              </a:spcAft>
              <a:buNone/>
            </a:pPr>
            <a:r>
              <a:rPr lang="en" sz="1500">
                <a:solidFill>
                  <a:schemeClr val="lt1"/>
                </a:solidFill>
                <a:latin typeface="Comfortaa"/>
                <a:ea typeface="Comfortaa"/>
                <a:cs typeface="Comfortaa"/>
                <a:sym typeface="Comfortaa"/>
              </a:rPr>
              <a:t>-Advertisements-$500</a:t>
            </a:r>
            <a:endParaRPr sz="1500">
              <a:solidFill>
                <a:schemeClr val="lt1"/>
              </a:solidFill>
              <a:latin typeface="Comfortaa"/>
              <a:ea typeface="Comfortaa"/>
              <a:cs typeface="Comfortaa"/>
              <a:sym typeface="Comfortaa"/>
            </a:endParaRPr>
          </a:p>
          <a:p>
            <a:pPr indent="0" lvl="0" marL="457200" rtl="0" algn="l">
              <a:spcBef>
                <a:spcPts val="0"/>
              </a:spcBef>
              <a:spcAft>
                <a:spcPts val="0"/>
              </a:spcAft>
              <a:buNone/>
            </a:pPr>
            <a:r>
              <a:t/>
            </a:r>
            <a:endParaRPr sz="1500">
              <a:solidFill>
                <a:schemeClr val="lt1"/>
              </a:solidFill>
              <a:latin typeface="Comfortaa"/>
              <a:ea typeface="Comfortaa"/>
              <a:cs typeface="Comfortaa"/>
              <a:sym typeface="Comfortaa"/>
            </a:endParaRPr>
          </a:p>
          <a:p>
            <a:pPr indent="0" lvl="0" marL="0" rtl="0" algn="ctr">
              <a:spcBef>
                <a:spcPts val="0"/>
              </a:spcBef>
              <a:spcAft>
                <a:spcPts val="0"/>
              </a:spcAft>
              <a:buNone/>
            </a:pPr>
            <a:r>
              <a:rPr lang="en" sz="1500">
                <a:solidFill>
                  <a:schemeClr val="lt1"/>
                </a:solidFill>
                <a:latin typeface="Comfortaa"/>
                <a:ea typeface="Comfortaa"/>
                <a:cs typeface="Comfortaa"/>
                <a:sym typeface="Comfortaa"/>
              </a:rPr>
              <a:t>-Corporate Sponsorships-$5,000</a:t>
            </a:r>
            <a:endParaRPr sz="15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500">
              <a:solidFill>
                <a:schemeClr val="lt1"/>
              </a:solidFill>
              <a:latin typeface="Comfortaa"/>
              <a:ea typeface="Comfortaa"/>
              <a:cs typeface="Comfortaa"/>
              <a:sym typeface="Comfortaa"/>
            </a:endParaRPr>
          </a:p>
          <a:p>
            <a:pPr indent="0" lvl="0" marL="0" rtl="0" algn="ctr">
              <a:spcBef>
                <a:spcPts val="0"/>
              </a:spcBef>
              <a:spcAft>
                <a:spcPts val="0"/>
              </a:spcAft>
              <a:buNone/>
            </a:pPr>
            <a:r>
              <a:rPr lang="en" sz="1500">
                <a:solidFill>
                  <a:schemeClr val="lt1"/>
                </a:solidFill>
                <a:latin typeface="Comfortaa"/>
                <a:ea typeface="Comfortaa"/>
                <a:cs typeface="Comfortaa"/>
                <a:sym typeface="Comfortaa"/>
              </a:rPr>
              <a:t>-Grants-$10,000</a:t>
            </a:r>
            <a:endParaRPr sz="1500">
              <a:solidFill>
                <a:schemeClr val="lt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7"/>
          <p:cNvSpPr/>
          <p:nvPr/>
        </p:nvSpPr>
        <p:spPr>
          <a:xfrm>
            <a:off x="0" y="830025"/>
            <a:ext cx="1704000" cy="1620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nvSpPr>
        <p:spPr>
          <a:xfrm>
            <a:off x="2562300" y="61500"/>
            <a:ext cx="401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omfortaa"/>
                <a:ea typeface="Comfortaa"/>
                <a:cs typeface="Comfortaa"/>
                <a:sym typeface="Comfortaa"/>
              </a:rPr>
              <a:t>Marketing</a:t>
            </a:r>
            <a:endParaRPr b="1" sz="2000">
              <a:latin typeface="Comfortaa"/>
              <a:ea typeface="Comfortaa"/>
              <a:cs typeface="Comfortaa"/>
              <a:sym typeface="Comfortaa"/>
            </a:endParaRPr>
          </a:p>
        </p:txBody>
      </p:sp>
      <p:pic>
        <p:nvPicPr>
          <p:cNvPr id="174" name="Google Shape;174;p27"/>
          <p:cNvPicPr preferRelativeResize="0"/>
          <p:nvPr/>
        </p:nvPicPr>
        <p:blipFill>
          <a:blip r:embed="rId3">
            <a:alphaModFix/>
          </a:blip>
          <a:stretch>
            <a:fillRect/>
          </a:stretch>
        </p:blipFill>
        <p:spPr>
          <a:xfrm>
            <a:off x="1704000" y="1868300"/>
            <a:ext cx="613150" cy="617734"/>
          </a:xfrm>
          <a:prstGeom prst="rect">
            <a:avLst/>
          </a:prstGeom>
          <a:noFill/>
          <a:ln>
            <a:noFill/>
          </a:ln>
        </p:spPr>
      </p:pic>
      <p:pic>
        <p:nvPicPr>
          <p:cNvPr id="175" name="Google Shape;175;p27"/>
          <p:cNvPicPr preferRelativeResize="0"/>
          <p:nvPr/>
        </p:nvPicPr>
        <p:blipFill>
          <a:blip r:embed="rId4">
            <a:alphaModFix/>
          </a:blip>
          <a:stretch>
            <a:fillRect/>
          </a:stretch>
        </p:blipFill>
        <p:spPr>
          <a:xfrm>
            <a:off x="545425" y="210899"/>
            <a:ext cx="613155" cy="615600"/>
          </a:xfrm>
          <a:prstGeom prst="rect">
            <a:avLst/>
          </a:prstGeom>
          <a:noFill/>
          <a:ln>
            <a:noFill/>
          </a:ln>
        </p:spPr>
      </p:pic>
      <p:pic>
        <p:nvPicPr>
          <p:cNvPr id="176" name="Google Shape;176;p27"/>
          <p:cNvPicPr preferRelativeResize="0"/>
          <p:nvPr/>
        </p:nvPicPr>
        <p:blipFill>
          <a:blip r:embed="rId5">
            <a:alphaModFix/>
          </a:blip>
          <a:stretch>
            <a:fillRect/>
          </a:stretch>
        </p:blipFill>
        <p:spPr>
          <a:xfrm>
            <a:off x="545425" y="2453841"/>
            <a:ext cx="613150" cy="610699"/>
          </a:xfrm>
          <a:prstGeom prst="rect">
            <a:avLst/>
          </a:prstGeom>
          <a:noFill/>
          <a:ln>
            <a:noFill/>
          </a:ln>
        </p:spPr>
      </p:pic>
      <p:pic>
        <p:nvPicPr>
          <p:cNvPr id="177" name="Google Shape;177;p27"/>
          <p:cNvPicPr preferRelativeResize="0"/>
          <p:nvPr/>
        </p:nvPicPr>
        <p:blipFill>
          <a:blip r:embed="rId6">
            <a:alphaModFix/>
          </a:blip>
          <a:stretch>
            <a:fillRect/>
          </a:stretch>
        </p:blipFill>
        <p:spPr>
          <a:xfrm>
            <a:off x="1704000" y="830025"/>
            <a:ext cx="613150" cy="613150"/>
          </a:xfrm>
          <a:prstGeom prst="rect">
            <a:avLst/>
          </a:prstGeom>
          <a:noFill/>
          <a:ln>
            <a:noFill/>
          </a:ln>
        </p:spPr>
      </p:pic>
      <p:pic>
        <p:nvPicPr>
          <p:cNvPr id="178" name="Google Shape;178;p27"/>
          <p:cNvPicPr preferRelativeResize="0"/>
          <p:nvPr/>
        </p:nvPicPr>
        <p:blipFill>
          <a:blip r:embed="rId7">
            <a:alphaModFix/>
          </a:blip>
          <a:stretch>
            <a:fillRect/>
          </a:stretch>
        </p:blipFill>
        <p:spPr>
          <a:xfrm>
            <a:off x="7343775" y="2486025"/>
            <a:ext cx="1800225" cy="2657475"/>
          </a:xfrm>
          <a:prstGeom prst="rect">
            <a:avLst/>
          </a:prstGeom>
          <a:noFill/>
          <a:ln>
            <a:noFill/>
          </a:ln>
        </p:spPr>
      </p:pic>
      <p:cxnSp>
        <p:nvCxnSpPr>
          <p:cNvPr id="179" name="Google Shape;179;p27"/>
          <p:cNvCxnSpPr>
            <a:endCxn id="178" idx="1"/>
          </p:cNvCxnSpPr>
          <p:nvPr/>
        </p:nvCxnSpPr>
        <p:spPr>
          <a:xfrm>
            <a:off x="5992875" y="2736863"/>
            <a:ext cx="1350900" cy="1077900"/>
          </a:xfrm>
          <a:prstGeom prst="straightConnector1">
            <a:avLst/>
          </a:prstGeom>
          <a:noFill/>
          <a:ln cap="flat" cmpd="sng" w="38100">
            <a:solidFill>
              <a:srgbClr val="551561"/>
            </a:solidFill>
            <a:prstDash val="solid"/>
            <a:round/>
            <a:headEnd len="med" w="med" type="none"/>
            <a:tailEnd len="med" w="med" type="none"/>
          </a:ln>
        </p:spPr>
      </p:cxnSp>
      <p:cxnSp>
        <p:nvCxnSpPr>
          <p:cNvPr id="180" name="Google Shape;180;p27"/>
          <p:cNvCxnSpPr>
            <a:endCxn id="172" idx="6"/>
          </p:cNvCxnSpPr>
          <p:nvPr/>
        </p:nvCxnSpPr>
        <p:spPr>
          <a:xfrm rot="10800000">
            <a:off x="1704000" y="1640175"/>
            <a:ext cx="1630500" cy="546300"/>
          </a:xfrm>
          <a:prstGeom prst="straightConnector1">
            <a:avLst/>
          </a:prstGeom>
          <a:noFill/>
          <a:ln cap="flat" cmpd="sng" w="38100">
            <a:solidFill>
              <a:srgbClr val="551561"/>
            </a:solidFill>
            <a:prstDash val="solid"/>
            <a:round/>
            <a:headEnd len="med" w="med" type="none"/>
            <a:tailEnd len="med" w="med" type="none"/>
          </a:ln>
        </p:spPr>
      </p:cxnSp>
      <p:pic>
        <p:nvPicPr>
          <p:cNvPr id="181" name="Google Shape;181;p27"/>
          <p:cNvPicPr preferRelativeResize="0"/>
          <p:nvPr/>
        </p:nvPicPr>
        <p:blipFill rotWithShape="1">
          <a:blip r:embed="rId8">
            <a:alphaModFix/>
          </a:blip>
          <a:srcRect b="0" l="19608" r="20317" t="0"/>
          <a:stretch/>
        </p:blipFill>
        <p:spPr>
          <a:xfrm>
            <a:off x="545400" y="1082750"/>
            <a:ext cx="613200" cy="1119600"/>
          </a:xfrm>
          <a:prstGeom prst="rect">
            <a:avLst/>
          </a:prstGeom>
          <a:noFill/>
          <a:ln>
            <a:noFill/>
          </a:ln>
        </p:spPr>
      </p:pic>
      <p:sp>
        <p:nvSpPr>
          <p:cNvPr id="182" name="Google Shape;182;p27"/>
          <p:cNvSpPr txBox="1"/>
          <p:nvPr/>
        </p:nvSpPr>
        <p:spPr>
          <a:xfrm>
            <a:off x="3061950" y="2054775"/>
            <a:ext cx="3020100" cy="738900"/>
          </a:xfrm>
          <a:prstGeom prst="rect">
            <a:avLst/>
          </a:prstGeom>
          <a:solidFill>
            <a:srgbClr val="701C7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2F2F2"/>
                </a:solidFill>
                <a:latin typeface="Comfortaa"/>
                <a:ea typeface="Comfortaa"/>
                <a:cs typeface="Comfortaa"/>
                <a:sym typeface="Comfortaa"/>
              </a:rPr>
              <a:t>Use of social media and school fairs</a:t>
            </a:r>
            <a:endParaRPr sz="1800">
              <a:solidFill>
                <a:srgbClr val="F2F2F2"/>
              </a:solidFill>
              <a:latin typeface="Comfortaa"/>
              <a:ea typeface="Comfortaa"/>
              <a:cs typeface="Comfortaa"/>
              <a:sym typeface="Comfortaa"/>
            </a:endParaRPr>
          </a:p>
        </p:txBody>
      </p:sp>
      <p:pic>
        <p:nvPicPr>
          <p:cNvPr id="183" name="Google Shape;183;p27" title="Points scored"/>
          <p:cNvPicPr preferRelativeResize="0"/>
          <p:nvPr/>
        </p:nvPicPr>
        <p:blipFill>
          <a:blip r:embed="rId9">
            <a:alphaModFix/>
          </a:blip>
          <a:stretch>
            <a:fillRect/>
          </a:stretch>
        </p:blipFill>
        <p:spPr>
          <a:xfrm>
            <a:off x="3770912" y="3365950"/>
            <a:ext cx="2620437" cy="1620300"/>
          </a:xfrm>
          <a:prstGeom prst="rect">
            <a:avLst/>
          </a:prstGeom>
          <a:noFill/>
          <a:ln>
            <a:noFill/>
          </a:ln>
        </p:spPr>
      </p:pic>
      <p:pic>
        <p:nvPicPr>
          <p:cNvPr id="184" name="Google Shape;184;p27" title="Points scored"/>
          <p:cNvPicPr preferRelativeResize="0"/>
          <p:nvPr/>
        </p:nvPicPr>
        <p:blipFill>
          <a:blip r:embed="rId10">
            <a:alphaModFix/>
          </a:blip>
          <a:stretch>
            <a:fillRect/>
          </a:stretch>
        </p:blipFill>
        <p:spPr>
          <a:xfrm>
            <a:off x="6391349" y="125700"/>
            <a:ext cx="2620437" cy="1620300"/>
          </a:xfrm>
          <a:prstGeom prst="rect">
            <a:avLst/>
          </a:prstGeom>
          <a:noFill/>
          <a:ln>
            <a:noFill/>
          </a:ln>
        </p:spPr>
      </p:pic>
      <p:sp>
        <p:nvSpPr>
          <p:cNvPr id="185" name="Google Shape;185;p27"/>
          <p:cNvSpPr txBox="1"/>
          <p:nvPr/>
        </p:nvSpPr>
        <p:spPr>
          <a:xfrm>
            <a:off x="0" y="4774200"/>
            <a:ext cx="310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Comfortaa"/>
                <a:ea typeface="Comfortaa"/>
                <a:cs typeface="Comfortaa"/>
                <a:sym typeface="Comfortaa"/>
              </a:rPr>
              <a:t>Source: Review42.com and ABC news</a:t>
            </a:r>
            <a:endParaRPr i="1" sz="12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